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6" r:id="rId2"/>
    <p:sldId id="268" r:id="rId3"/>
    <p:sldId id="269" r:id="rId4"/>
    <p:sldId id="324" r:id="rId5"/>
    <p:sldId id="325" r:id="rId6"/>
    <p:sldId id="326" r:id="rId7"/>
    <p:sldId id="321" r:id="rId8"/>
    <p:sldId id="322" r:id="rId9"/>
    <p:sldId id="330" r:id="rId10"/>
    <p:sldId id="331" r:id="rId11"/>
    <p:sldId id="332" r:id="rId12"/>
    <p:sldId id="333" r:id="rId13"/>
    <p:sldId id="334" r:id="rId14"/>
    <p:sldId id="335" r:id="rId15"/>
    <p:sldId id="336" r:id="rId16"/>
    <p:sldId id="337" r:id="rId17"/>
    <p:sldId id="338" r:id="rId18"/>
    <p:sldId id="339" r:id="rId19"/>
    <p:sldId id="283" r:id="rId20"/>
  </p:sldIdLst>
  <p:sldSz cx="12192000" cy="6858000"/>
  <p:notesSz cx="6858000" cy="9144000"/>
  <p:embeddedFontLst>
    <p:embeddedFont>
      <p:font typeface="思源黑体 CN Heavy" panose="020B0A00000000000000" pitchFamily="34" charset="-122"/>
      <p:bold r:id="rId21"/>
    </p:embeddedFont>
    <p:embeddedFont>
      <p:font typeface="等线" panose="02010600030101010101" pitchFamily="2" charset="-122"/>
      <p:regular r:id="rId22"/>
      <p:bold r:id="rId23"/>
    </p:embeddedFont>
    <p:embeddedFont>
      <p:font typeface="等线 Light" panose="02010600030101010101" pitchFamily="2" charset="-122"/>
      <p:regular r:id="rId24"/>
    </p:embeddedFont>
    <p:embeddedFont>
      <p:font typeface="仿宋" panose="02010609060101010101" pitchFamily="49" charset="-122"/>
      <p:regular r:id="rId25"/>
    </p:embeddedFont>
    <p:embeddedFont>
      <p:font typeface="思源黑体 CN Normal" panose="020B0400000000000000" pitchFamily="34" charset="-122"/>
      <p:regular r:id="rId26"/>
    </p:embeddedFont>
  </p:embeddedFontLst>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66" userDrawn="1">
          <p15:clr>
            <a:srgbClr val="A4A3A4"/>
          </p15:clr>
        </p15:guide>
        <p15:guide id="3" pos="743" userDrawn="1">
          <p15:clr>
            <a:srgbClr val="A4A3A4"/>
          </p15:clr>
        </p15:guide>
        <p15:guide id="4" pos="73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E42"/>
    <a:srgbClr val="5BB4B2"/>
    <a:srgbClr val="DD7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99" autoAdjust="0"/>
    <p:restoredTop sz="94660"/>
  </p:normalViewPr>
  <p:slideViewPr>
    <p:cSldViewPr snapToGrid="0" showGuides="1">
      <p:cViewPr varScale="1">
        <p:scale>
          <a:sx n="96" d="100"/>
          <a:sy n="96" d="100"/>
        </p:scale>
        <p:origin x="456" y="72"/>
      </p:cViewPr>
      <p:guideLst>
        <p:guide orient="horz" pos="2160"/>
        <p:guide pos="166"/>
        <p:guide pos="743"/>
        <p:guide pos="7324"/>
      </p:guideLst>
    </p:cSldViewPr>
  </p:slideViewPr>
  <p:notesTextViewPr>
    <p:cViewPr>
      <p:scale>
        <a:sx n="1" d="1"/>
        <a:sy n="1" d="1"/>
      </p:scale>
      <p:origin x="0" y="0"/>
    </p:cViewPr>
  </p:notesTextViewPr>
  <p:sorterViewPr>
    <p:cViewPr varScale="1">
      <p:scale>
        <a:sx n="1" d="1"/>
        <a:sy n="1" d="1"/>
      </p:scale>
      <p:origin x="0" y="-90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gs" Target="tags/tag1.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5E42736-97CA-4E14-BFAB-F4EBE6871CFD}"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5E42736-97CA-4E14-BFAB-F4EBE6871CFD}"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5E42736-97CA-4E14-BFAB-F4EBE6871CFD}"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5E42736-97CA-4E14-BFAB-F4EBE6871CFD}"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5E42736-97CA-4E14-BFAB-F4EBE6871CFD}" type="datetimeFigureOut">
              <a:rPr lang="zh-CN" altLang="en-US" smtClean="0"/>
              <a:t>2023/12/7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7C5CFC-3E01-4894-9C1B-AB30631673F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5E42736-97CA-4E14-BFAB-F4EBE6871CFD}"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7C5CFC-3E01-4894-9C1B-AB30631673F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5E42736-97CA-4E14-BFAB-F4EBE6871CFD}" type="datetimeFigureOut">
              <a:rPr lang="zh-CN" altLang="en-US" smtClean="0"/>
              <a:t>2023/12/7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7C5CFC-3E01-4894-9C1B-AB30631673F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5E42736-97CA-4E14-BFAB-F4EBE6871CFD}" type="datetimeFigureOut">
              <a:rPr lang="zh-CN" altLang="en-US" smtClean="0"/>
              <a:t>2023/12/7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7C5CFC-3E01-4894-9C1B-AB30631673F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E42736-97CA-4E14-BFAB-F4EBE6871CFD}" type="datetimeFigureOut">
              <a:rPr lang="zh-CN" altLang="en-US" smtClean="0"/>
              <a:t>2023/12/7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7C5CFC-3E01-4894-9C1B-AB30631673F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5E42736-97CA-4E14-BFAB-F4EBE6871CFD}"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7C5CFC-3E01-4894-9C1B-AB30631673F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5E42736-97CA-4E14-BFAB-F4EBE6871CFD}" type="datetimeFigureOut">
              <a:rPr lang="zh-CN" altLang="en-US" smtClean="0"/>
              <a:t>2023/12/7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7C5CFC-3E01-4894-9C1B-AB30631673F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E42736-97CA-4E14-BFAB-F4EBE6871CFD}" type="datetimeFigureOut">
              <a:rPr lang="zh-CN" altLang="en-US" smtClean="0"/>
              <a:t>2023/12/7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C5CFC-3E01-4894-9C1B-AB30631673F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hyperlink" Target="https://dl.acm.org/doi/proceedings/10.1145/3341301" TargetMode="Externa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hyperlink" Target="https://ieeexplore.ieee.org/xpl/tocresult.jsp?isnumber=8768428&amp;punumber=8700143" TargetMode="External"/><Relationship Id="rId5" Type="http://schemas.openxmlformats.org/officeDocument/2006/relationships/hyperlink" Target="https://ieeexplore.ieee.org/xpl/RecentIssue.jsp?punumber=8700143" TargetMode="Externa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hyperlink" Target="https://ieeexplore.ieee.org/author/37397380200" TargetMode="External"/><Relationship Id="rId3" Type="http://schemas.openxmlformats.org/officeDocument/2006/relationships/image" Target="../media/image12.png"/><Relationship Id="rId7" Type="http://schemas.openxmlformats.org/officeDocument/2006/relationships/hyperlink" Target="https://ieeexplore.ieee.org/author/37088419111" TargetMode="Externa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hyperlink" Target="https://ieeexplore.ieee.org/document/9252954" TargetMode="External"/><Relationship Id="rId5" Type="http://schemas.openxmlformats.org/officeDocument/2006/relationships/hyperlink" Target="https://ieeexplore.ieee.org/document/9965760" TargetMode="External"/><Relationship Id="rId10" Type="http://schemas.openxmlformats.org/officeDocument/2006/relationships/hyperlink" Target="http://www.pdl.cmu.edu/" TargetMode="External"/><Relationship Id="rId4" Type="http://schemas.openxmlformats.org/officeDocument/2006/relationships/image" Target="../media/image13.svg"/><Relationship Id="rId9" Type="http://schemas.openxmlformats.org/officeDocument/2006/relationships/hyperlink" Target="https://ieeexplore.ieee.org/author/3762309760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00"/>
          <p:cNvSpPr/>
          <p:nvPr/>
        </p:nvSpPr>
        <p:spPr>
          <a:xfrm>
            <a:off x="4" y="1895021"/>
            <a:ext cx="5412316" cy="1917700"/>
          </a:xfrm>
          <a:prstGeom prst="rect">
            <a:avLst/>
          </a:prstGeom>
          <a:blipFill dpi="0" rotWithShape="1">
            <a:blip r:embed="rId2"/>
            <a:srcRect/>
            <a:stretch>
              <a:fillRect/>
            </a:stretch>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矩形 99"/>
          <p:cNvSpPr/>
          <p:nvPr/>
        </p:nvSpPr>
        <p:spPr>
          <a:xfrm>
            <a:off x="4" y="0"/>
            <a:ext cx="5412316" cy="1917700"/>
          </a:xfrm>
          <a:prstGeom prst="rect">
            <a:avLst/>
          </a:prstGeom>
          <a:blipFill dpi="0" rotWithShape="1">
            <a:blip r:embed="rId3"/>
            <a:srcRect/>
            <a:tile tx="0" ty="0" sx="100000" sy="100000" flip="none" algn="tl"/>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9" name="矩形 98"/>
          <p:cNvSpPr/>
          <p:nvPr/>
        </p:nvSpPr>
        <p:spPr>
          <a:xfrm>
            <a:off x="5412322" y="0"/>
            <a:ext cx="6779678" cy="3790042"/>
          </a:xfrm>
          <a:prstGeom prst="rect">
            <a:avLst/>
          </a:prstGeom>
          <a:blipFill dpi="0" rotWithShape="1">
            <a:blip r:embed="rId4"/>
            <a:srcRect/>
            <a:tile tx="44450" ty="323850" sx="100000" sy="100000" flip="none" algn="b"/>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8" name="矩形 97"/>
          <p:cNvSpPr/>
          <p:nvPr/>
        </p:nvSpPr>
        <p:spPr>
          <a:xfrm>
            <a:off x="-3" y="3790042"/>
            <a:ext cx="12192003" cy="3067958"/>
          </a:xfrm>
          <a:prstGeom prst="rect">
            <a:avLst/>
          </a:prstGeom>
          <a:blipFill dpi="0" rotWithShape="1">
            <a:blip r:embed="rId5"/>
            <a:srcRect/>
            <a:tile tx="0" ty="0" sx="100000" sy="100000" flip="none" algn="b"/>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4" name="矩形 93"/>
          <p:cNvSpPr/>
          <p:nvPr/>
        </p:nvSpPr>
        <p:spPr>
          <a:xfrm>
            <a:off x="0" y="-16838"/>
            <a:ext cx="12192000" cy="6891675"/>
          </a:xfrm>
          <a:prstGeom prst="rect">
            <a:avLst/>
          </a:prstGeom>
          <a:gradFill>
            <a:gsLst>
              <a:gs pos="0">
                <a:srgbClr val="5BB4B2">
                  <a:alpha val="88000"/>
                </a:srgbClr>
              </a:gs>
              <a:gs pos="100000">
                <a:srgbClr val="5BB4B2">
                  <a:alpha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14559198" y="2286289"/>
            <a:ext cx="520411" cy="520411"/>
          </a:xfrm>
          <a:prstGeom prst="ellipse">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椭圆 14"/>
          <p:cNvSpPr/>
          <p:nvPr/>
        </p:nvSpPr>
        <p:spPr>
          <a:xfrm>
            <a:off x="14559198" y="3067339"/>
            <a:ext cx="520411" cy="520411"/>
          </a:xfrm>
          <a:prstGeom prst="ellipse">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椭圆 16"/>
          <p:cNvSpPr/>
          <p:nvPr/>
        </p:nvSpPr>
        <p:spPr>
          <a:xfrm>
            <a:off x="14559198" y="3848389"/>
            <a:ext cx="520411" cy="520411"/>
          </a:xfrm>
          <a:prstGeom prst="ellipse">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文本框 34"/>
          <p:cNvSpPr txBox="1"/>
          <p:nvPr/>
        </p:nvSpPr>
        <p:spPr>
          <a:xfrm>
            <a:off x="3773085" y="3137275"/>
            <a:ext cx="4645824"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创新实践 答辩</a:t>
            </a:r>
            <a:r>
              <a:rPr lang="zh-CN" altLang="en-US" sz="4800" dirty="0">
                <a:solidFill>
                  <a:prstClr val="white"/>
                </a:solidFill>
                <a:latin typeface="思源黑体 CN Heavy" panose="020B0A00000000000000" pitchFamily="34" charset="-122"/>
                <a:ea typeface="思源黑体 CN Heavy" panose="020B0A00000000000000" pitchFamily="34" charset="-122"/>
              </a:rPr>
              <a:t>二</a:t>
            </a:r>
            <a:endParaRPr kumimoji="0" lang="en-US" altLang="zh-CN" sz="48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5" name="组合 84"/>
          <p:cNvGrpSpPr/>
          <p:nvPr/>
        </p:nvGrpSpPr>
        <p:grpSpPr>
          <a:xfrm>
            <a:off x="-1" y="6737350"/>
            <a:ext cx="12192001" cy="120650"/>
            <a:chOff x="3276600" y="3558477"/>
            <a:chExt cx="5608638" cy="101456"/>
          </a:xfrm>
        </p:grpSpPr>
        <p:sp>
          <p:nvSpPr>
            <p:cNvPr id="83" name="矩形 82"/>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4" name="矩形 83"/>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pic>
        <p:nvPicPr>
          <p:cNvPr id="103" name="图形 10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7725" y="708208"/>
            <a:ext cx="2876550" cy="1871822"/>
          </a:xfrm>
          <a:prstGeom prst="rect">
            <a:avLst/>
          </a:prstGeom>
        </p:spPr>
      </p:pic>
      <p:sp>
        <p:nvSpPr>
          <p:cNvPr id="16" name="文本框 15"/>
          <p:cNvSpPr txBox="1"/>
          <p:nvPr/>
        </p:nvSpPr>
        <p:spPr>
          <a:xfrm>
            <a:off x="2995194" y="4612620"/>
            <a:ext cx="620160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i="0" u="none" strike="noStrike" dirty="0">
                <a:solidFill>
                  <a:schemeClr val="bg1"/>
                </a:solidFill>
                <a:effectLst/>
                <a:latin typeface="Times New Roman" panose="02020603050405020304" pitchFamily="18" charset="0"/>
                <a:ea typeface="等线" panose="02010600030101010101" charset="-122"/>
              </a:rPr>
              <a:t>Learning-Based Non-linear Erasure Code for Distributed Inference</a:t>
            </a:r>
            <a:r>
              <a:rPr lang="en-US" altLang="zh-CN" sz="1400" b="1" dirty="0">
                <a:solidFill>
                  <a:schemeClr val="bg1"/>
                </a:solidFill>
              </a:rPr>
              <a:t> </a:t>
            </a:r>
            <a:endParaRPr kumimoji="0" lang="en-US" altLang="zh-CN" sz="1400" b="1" i="0" u="none" strike="noStrike" kern="120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10581822"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028" y="2706228"/>
            <a:ext cx="9629191" cy="378460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概述：该论文首次将机器学习应用到编码计算领域，探索为非线性计算提供弹性。</a:t>
            </a: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出处：</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JSAIT</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2020</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工作：</a:t>
            </a:r>
          </a:p>
          <a:p>
            <a:pPr marR="0" lvl="0" algn="l" defTabSz="914400" rtl="0" eaLnBrk="1" fontAlgn="auto" latinLnBrk="0" hangingPunct="1">
              <a:lnSpc>
                <a:spcPct val="100000"/>
              </a:lnSpc>
              <a:spcBef>
                <a:spcPts val="0"/>
              </a:spcBef>
              <a:spcAft>
                <a:spcPts val="0"/>
              </a:spcAft>
              <a:buClrTx/>
              <a:buSzTx/>
              <a:defRPr/>
            </a:pP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1)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通过使用</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ML</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，为非线性函数的编码计算提供弹性。</a:t>
            </a: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2)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通过学习</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Encoder</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和</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Decoder</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实现不可用情况下的基础模型输出重建。</a:t>
            </a: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成果：展示了</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ML</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在非线性编码计算领域的一定潜力。</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4">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10581822"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Learning-Based Coded Computation</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内容占位符 3"/>
          <p:cNvPicPr>
            <a:picLocks noChangeAspect="1"/>
          </p:cNvPicPr>
          <p:nvPr>
            <p:custDataLst>
              <p:tags r:id="rId1"/>
            </p:custDataLst>
          </p:nvPr>
        </p:nvPicPr>
        <p:blipFill>
          <a:blip r:embed="rId7"/>
          <a:stretch>
            <a:fillRect/>
          </a:stretch>
        </p:blipFill>
        <p:spPr>
          <a:xfrm>
            <a:off x="482657" y="3336920"/>
            <a:ext cx="5066681" cy="1987524"/>
          </a:xfrm>
          <a:prstGeom prst="rect">
            <a:avLst/>
          </a:prstGeom>
        </p:spPr>
      </p:pic>
      <p:pic>
        <p:nvPicPr>
          <p:cNvPr id="13" name="内容占位符 3"/>
          <p:cNvPicPr>
            <a:picLocks noChangeAspect="1"/>
          </p:cNvPicPr>
          <p:nvPr>
            <p:custDataLst>
              <p:tags r:id="rId2"/>
            </p:custDataLst>
          </p:nvPr>
        </p:nvPicPr>
        <p:blipFill>
          <a:blip r:embed="rId8"/>
          <a:stretch>
            <a:fillRect/>
          </a:stretch>
        </p:blipFill>
        <p:spPr>
          <a:xfrm>
            <a:off x="6257269" y="3056936"/>
            <a:ext cx="5234816" cy="22675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894074"/>
            <a:ext cx="10581822"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err="1">
                <a:ln>
                  <a:noFill/>
                </a:ln>
                <a:solidFill>
                  <a:srgbClr val="173E42"/>
                </a:solidFill>
                <a:effectLst/>
                <a:uLnTx/>
                <a:uFillTx/>
                <a:latin typeface="思源黑体 CN Heavy" panose="020B0A00000000000000" pitchFamily="34" charset="-122"/>
                <a:ea typeface="思源黑体 CN Heavy" panose="020B0A00000000000000" pitchFamily="34" charset="-122"/>
                <a:sym typeface="+mn-ea"/>
              </a:rPr>
              <a:t>EdgeLD</a:t>
            </a:r>
            <a:r>
              <a:rPr lang="en-US" altLang="zh-CN" sz="3200" noProof="0" dirty="0">
                <a:ln>
                  <a:noFill/>
                </a:ln>
                <a:solidFill>
                  <a:srgbClr val="173E42"/>
                </a:solidFill>
                <a:effectLst/>
                <a:uLnTx/>
                <a:uFillTx/>
                <a:latin typeface="思源黑体 CN Heavy" panose="020B0A00000000000000" pitchFamily="34" charset="-122"/>
                <a:ea typeface="思源黑体 CN Heavy" panose="020B0A00000000000000" pitchFamily="34" charset="-122"/>
                <a:sym typeface="+mn-ea"/>
              </a:rPr>
              <a:t>: Locally Distributed Deep Learning Inference on Edge Device Clusters</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210" y="2299970"/>
            <a:ext cx="10257155" cy="4556125"/>
          </a:xfrm>
          <a:prstGeom prst="rect">
            <a:avLst/>
          </a:prstGeom>
          <a:noFill/>
        </p:spPr>
        <p:txBody>
          <a:bodyPr wrap="square" rtlCol="0">
            <a:no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概述：提出</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EdgeLD</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框架，用于在分布式场景中，在边缘设备上高效执行大模型（</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e.g.,DNN</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）推理任务。</a:t>
            </a: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出处：IEEE第22届国际高性能计算和通信会议（</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HPCC</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2020</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工作：</a:t>
            </a:r>
          </a:p>
          <a:p>
            <a:pPr marR="0" lvl="0" algn="l" defTabSz="914400" rtl="0" eaLnBrk="1" fontAlgn="auto" latinLnBrk="0" hangingPunct="1">
              <a:lnSpc>
                <a:spcPct val="100000"/>
              </a:lnSpc>
              <a:spcBef>
                <a:spcPts val="0"/>
              </a:spcBef>
              <a:spcAft>
                <a:spcPts val="0"/>
              </a:spcAft>
              <a:buClrTx/>
              <a:buSzTx/>
              <a:defRPr/>
            </a:pP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1)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指出传统分割任务量方式（模型压缩、云卸载）的不足（损失精度、通信开销）。</a:t>
            </a: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2)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通过</a:t>
            </a:r>
            <a:r>
              <a:rPr kumimoji="0" 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考虑推断成本，设计了模型分割方案：</a:t>
            </a:r>
          </a:p>
          <a:p>
            <a:pPr marR="0" lvl="0" algn="l" defTabSz="914400" rtl="0" eaLnBrk="1" fontAlgn="auto" latinLnBrk="0" hangingPunct="1">
              <a:lnSpc>
                <a:spcPct val="100000"/>
              </a:lnSpc>
              <a:spcBef>
                <a:spcPts val="0"/>
              </a:spcBef>
              <a:spcAft>
                <a:spcPts val="0"/>
              </a:spcAft>
              <a:buClrTx/>
              <a:buSzTx/>
              <a:defRPr/>
            </a:pPr>
            <a:r>
              <a:rPr kumimoji="0" 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①</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在不同设备间平衡工作量与时间。</a:t>
            </a: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②</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设备分工：</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GL</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FLs</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p>
          <a:p>
            <a:pPr marR="0" lvl="0" algn="l" defTabSz="914400" rtl="0" eaLnBrk="1" fontAlgn="auto" latinLnBrk="0" hangingPunct="1">
              <a:lnSpc>
                <a:spcPct val="100000"/>
              </a:lnSpc>
              <a:spcBef>
                <a:spcPts val="0"/>
              </a:spcBef>
              <a:spcAft>
                <a:spcPts val="0"/>
              </a:spcAft>
              <a:buClrTx/>
              <a:buSzTx/>
              <a:defRPr/>
            </a:pP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③</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卷积层分割法：</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OCBP</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②</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在</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layer-wise</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的基础上用</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fused-layer</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来减小通信开销。</a:t>
            </a: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成果：提供了在分布式场景下大模型推理任务中提升计算性能与效率的有效方法。</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10581822" cy="1076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173E42"/>
                </a:solidFill>
                <a:effectLst/>
                <a:uLnTx/>
                <a:uFillTx/>
                <a:latin typeface="思源黑体 CN Heavy" panose="020B0A00000000000000" pitchFamily="34" charset="-122"/>
                <a:ea typeface="思源黑体 CN Heavy" panose="020B0A00000000000000" pitchFamily="34" charset="-122"/>
                <a:sym typeface="+mn-ea"/>
              </a:rPr>
              <a:t>Adaptive Parallel Execution of Deep Neural Networks on Heterogeneous Edge Devices</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5" name="文本框 4"/>
          <p:cNvSpPr txBox="1"/>
          <p:nvPr/>
        </p:nvSpPr>
        <p:spPr>
          <a:xfrm>
            <a:off x="1045210" y="2706370"/>
            <a:ext cx="10791190" cy="470789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概述：提出一个针对异构边缘设备的运行时自适应卷积神经网络（CNN）加速框架。</a:t>
            </a: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出处：</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ACM/IEEE边缘计算研讨会</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SEC’19</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2019</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工作：</a:t>
            </a:r>
          </a:p>
          <a:p>
            <a:pPr marR="0" lvl="0" algn="l" defTabSz="914400" rtl="0" eaLnBrk="1" fontAlgn="auto" latinLnBrk="0" hangingPunct="1">
              <a:lnSpc>
                <a:spcPct val="100000"/>
              </a:lnSpc>
              <a:spcBef>
                <a:spcPts val="0"/>
              </a:spcBef>
              <a:spcAft>
                <a:spcPts val="0"/>
              </a:spcAft>
              <a:buClrTx/>
              <a:buSzTx/>
              <a:defRPr/>
            </a:pP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1) </a:t>
            </a:r>
            <a:r>
              <a:rPr kumimoji="0" 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分析了在轻量级边缘设备上分割推理任务时的权衡：</a:t>
            </a:r>
          </a:p>
          <a:p>
            <a:pPr marR="0" lvl="0" algn="l" defTabSz="914400" rtl="0" eaLnBrk="1" fontAlgn="auto" latinLnBrk="0" hangingPunct="1">
              <a:lnSpc>
                <a:spcPct val="100000"/>
              </a:lnSpc>
              <a:spcBef>
                <a:spcPts val="0"/>
              </a:spcBef>
              <a:spcAft>
                <a:spcPts val="0"/>
              </a:spcAft>
              <a:buClrTx/>
              <a:buSzTx/>
              <a:defRPr/>
            </a:pPr>
            <a:r>
              <a:rPr kumimoji="0" 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①</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对卷积层计算量的分割：按频道、按空间。</a:t>
            </a: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②</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并行计算的方式：逐层并行（</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layer-wise</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），融合层并行（</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fused-layer</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 2) </a:t>
            </a:r>
            <a:r>
              <a:rPr kumimoji="0" 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考虑设备算力、网络情况、通信开销，设计了一种动态规划算法，自适应地实时计算工作量的分配。</a:t>
            </a: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成果：提供</a:t>
            </a:r>
            <a:r>
              <a:rPr kumimoji="0" 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了分布式场景下分割工作量的思路和方法。</a:t>
            </a:r>
            <a:endPar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0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6837"/>
            <a:ext cx="12192000" cy="6891675"/>
          </a:xfrm>
          <a:prstGeom prst="rect">
            <a:avLst/>
          </a:prstGeom>
          <a:gradFill>
            <a:gsLst>
              <a:gs pos="0">
                <a:srgbClr val="5BB4B2">
                  <a:alpha val="60000"/>
                </a:srgbClr>
              </a:gs>
              <a:gs pos="100000">
                <a:srgbClr val="5BB4B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889000" y="2190346"/>
            <a:ext cx="10414000" cy="33890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rot="5400000">
            <a:off x="3493200" y="2122805"/>
            <a:ext cx="216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9043030" y="2536076"/>
            <a:ext cx="1915909"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03</a:t>
            </a:r>
          </a:p>
        </p:txBody>
      </p:sp>
      <p:sp>
        <p:nvSpPr>
          <p:cNvPr id="8" name="文本框 7"/>
          <p:cNvSpPr txBox="1"/>
          <p:nvPr/>
        </p:nvSpPr>
        <p:spPr>
          <a:xfrm>
            <a:off x="5516957" y="4203792"/>
            <a:ext cx="5421085"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4400" dirty="0">
                <a:solidFill>
                  <a:prstClr val="white"/>
                </a:solidFill>
                <a:latin typeface="思源黑体 CN Heavy" panose="020B0A00000000000000" pitchFamily="34" charset="-122"/>
                <a:ea typeface="思源黑体 CN Heavy" panose="020B0A00000000000000" pitchFamily="34" charset="-122"/>
              </a:rPr>
              <a:t>Our Work</a:t>
            </a:r>
            <a:endParaRPr kumimoji="0" lang="zh-CN" altLang="en-US" sz="44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4" name="图形 1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3250" y="3042016"/>
            <a:ext cx="3978363" cy="1001679"/>
          </a:xfrm>
          <a:prstGeom prst="rect">
            <a:avLst/>
          </a:prstGeom>
        </p:spPr>
      </p:pic>
    </p:spTree>
    <p:extLst>
      <p:ext uri="{BB962C8B-B14F-4D97-AF65-F5344CB8AC3E}">
        <p14:creationId xmlns:p14="http://schemas.microsoft.com/office/powerpoint/2010/main" val="3707132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173E42"/>
                </a:solidFill>
                <a:effectLst/>
                <a:uLnTx/>
                <a:uFillTx/>
                <a:latin typeface="思源黑体 CN Heavy" panose="020B0A00000000000000" pitchFamily="34" charset="-122"/>
                <a:ea typeface="思源黑体 CN Heavy" panose="020B0A00000000000000" pitchFamily="34" charset="-122"/>
                <a:sym typeface="+mn-ea"/>
              </a:rPr>
              <a:t>Framework</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6" name="图片 5">
            <a:extLst>
              <a:ext uri="{FF2B5EF4-FFF2-40B4-BE49-F238E27FC236}">
                <a16:creationId xmlns:a16="http://schemas.microsoft.com/office/drawing/2014/main" id="{21CFEB59-E88A-7FA5-AB1A-A2454610A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1689" y="2464612"/>
            <a:ext cx="8417863" cy="3607656"/>
          </a:xfrm>
          <a:prstGeom prst="rect">
            <a:avLst/>
          </a:prstGeom>
        </p:spPr>
      </p:pic>
    </p:spTree>
    <p:extLst>
      <p:ext uri="{BB962C8B-B14F-4D97-AF65-F5344CB8AC3E}">
        <p14:creationId xmlns:p14="http://schemas.microsoft.com/office/powerpoint/2010/main" val="335845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173E42"/>
                </a:solidFill>
                <a:effectLst/>
                <a:uLnTx/>
                <a:uFillTx/>
                <a:latin typeface="思源黑体 CN Heavy" panose="020B0A00000000000000" pitchFamily="34" charset="-122"/>
                <a:ea typeface="思源黑体 CN Heavy" panose="020B0A00000000000000" pitchFamily="34" charset="-122"/>
                <a:sym typeface="+mn-ea"/>
              </a:rPr>
              <a:t>Encoder and Decoder</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1" name="图片 10">
            <a:extLst>
              <a:ext uri="{FF2B5EF4-FFF2-40B4-BE49-F238E27FC236}">
                <a16:creationId xmlns:a16="http://schemas.microsoft.com/office/drawing/2014/main" id="{EB6C6701-87A5-94B4-F61E-5D6515EB3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30" y="1877128"/>
            <a:ext cx="2596668" cy="2280857"/>
          </a:xfrm>
          <a:prstGeom prst="rect">
            <a:avLst/>
          </a:prstGeom>
        </p:spPr>
      </p:pic>
      <p:pic>
        <p:nvPicPr>
          <p:cNvPr id="15" name="图片 14">
            <a:extLst>
              <a:ext uri="{FF2B5EF4-FFF2-40B4-BE49-F238E27FC236}">
                <a16:creationId xmlns:a16="http://schemas.microsoft.com/office/drawing/2014/main" id="{5B04010A-B3F2-87E9-8040-6FCB044CDD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4151" y="1956797"/>
            <a:ext cx="2359909" cy="2359909"/>
          </a:xfrm>
          <a:prstGeom prst="rect">
            <a:avLst/>
          </a:prstGeom>
        </p:spPr>
      </p:pic>
      <p:pic>
        <p:nvPicPr>
          <p:cNvPr id="16" name="图片 15">
            <a:extLst>
              <a:ext uri="{FF2B5EF4-FFF2-40B4-BE49-F238E27FC236}">
                <a16:creationId xmlns:a16="http://schemas.microsoft.com/office/drawing/2014/main" id="{8B4F7446-AD82-FCC7-3F11-31664FFC65EA}"/>
              </a:ext>
            </a:extLst>
          </p:cNvPr>
          <p:cNvPicPr>
            <a:picLocks noChangeAspect="1"/>
          </p:cNvPicPr>
          <p:nvPr/>
        </p:nvPicPr>
        <p:blipFill>
          <a:blip r:embed="rId7"/>
          <a:stretch>
            <a:fillRect/>
          </a:stretch>
        </p:blipFill>
        <p:spPr>
          <a:xfrm>
            <a:off x="1159050" y="4343963"/>
            <a:ext cx="3278153" cy="1901329"/>
          </a:xfrm>
          <a:prstGeom prst="rect">
            <a:avLst/>
          </a:prstGeom>
        </p:spPr>
      </p:pic>
      <p:pic>
        <p:nvPicPr>
          <p:cNvPr id="17" name="图片 16">
            <a:extLst>
              <a:ext uri="{FF2B5EF4-FFF2-40B4-BE49-F238E27FC236}">
                <a16:creationId xmlns:a16="http://schemas.microsoft.com/office/drawing/2014/main" id="{76DCDE7F-87B5-D460-E7EE-B80D60A47BC3}"/>
              </a:ext>
            </a:extLst>
          </p:cNvPr>
          <p:cNvPicPr>
            <a:picLocks noChangeAspect="1"/>
          </p:cNvPicPr>
          <p:nvPr/>
        </p:nvPicPr>
        <p:blipFill>
          <a:blip r:embed="rId8"/>
          <a:stretch>
            <a:fillRect/>
          </a:stretch>
        </p:blipFill>
        <p:spPr>
          <a:xfrm>
            <a:off x="6547335" y="4388254"/>
            <a:ext cx="3319540" cy="1808963"/>
          </a:xfrm>
          <a:prstGeom prst="rect">
            <a:avLst/>
          </a:prstGeom>
        </p:spPr>
      </p:pic>
    </p:spTree>
    <p:extLst>
      <p:ext uri="{BB962C8B-B14F-4D97-AF65-F5344CB8AC3E}">
        <p14:creationId xmlns:p14="http://schemas.microsoft.com/office/powerpoint/2010/main" val="1147303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7879"/>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defRPr/>
            </a:pPr>
            <a:endParaRPr lang="en-US" altLang="zh-CN" sz="1800" b="1" dirty="0">
              <a:solidFill>
                <a:srgbClr val="173E42"/>
              </a:solidFill>
              <a:latin typeface="仿宋" panose="02010609060101010101" pitchFamily="49" charset="-122"/>
              <a:ea typeface="仿宋" panose="02010609060101010101" pitchFamily="49" charset="-122"/>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173E42"/>
                </a:solidFill>
                <a:effectLst/>
                <a:uLnTx/>
                <a:uFillTx/>
                <a:latin typeface="思源黑体 CN Heavy" panose="020B0A00000000000000" pitchFamily="34" charset="-122"/>
                <a:ea typeface="思源黑体 CN Heavy" panose="020B0A00000000000000" pitchFamily="34" charset="-122"/>
                <a:sym typeface="+mn-ea"/>
              </a:rPr>
              <a:t>Experimental Results</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a:extLst>
              <a:ext uri="{FF2B5EF4-FFF2-40B4-BE49-F238E27FC236}">
                <a16:creationId xmlns:a16="http://schemas.microsoft.com/office/drawing/2014/main" id="{C25AAC55-4B04-A0E4-8A1A-89EA97475C32}"/>
              </a:ext>
            </a:extLst>
          </p:cNvPr>
          <p:cNvSpPr txBox="1"/>
          <p:nvPr/>
        </p:nvSpPr>
        <p:spPr>
          <a:xfrm>
            <a:off x="940345" y="2150110"/>
            <a:ext cx="10791190" cy="132343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defRPr/>
            </a:pPr>
            <a:r>
              <a:rPr lang="en-US" altLang="zh-CN" sz="2000" b="1" dirty="0">
                <a:solidFill>
                  <a:srgbClr val="173E42"/>
                </a:solidFill>
                <a:latin typeface="仿宋" panose="02010609060101010101" pitchFamily="49" charset="-122"/>
                <a:ea typeface="仿宋" panose="02010609060101010101" pitchFamily="49" charset="-122"/>
              </a:rPr>
              <a:t>Task</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r>
              <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MINIST </a:t>
            </a:r>
            <a:r>
              <a:rPr kumimoji="0" lang="zh-CN" altLang="en-US"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图像分类；</a:t>
            </a:r>
            <a:endParaRPr kumimoji="0" lang="en-US" altLang="zh-CN" sz="20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lang="en-US" altLang="zh-CN" sz="2000" b="1" dirty="0">
                <a:solidFill>
                  <a:srgbClr val="173E42"/>
                </a:solidFill>
                <a:latin typeface="仿宋" panose="02010609060101010101" pitchFamily="49" charset="-122"/>
                <a:ea typeface="仿宋" panose="02010609060101010101" pitchFamily="49" charset="-122"/>
              </a:rPr>
              <a:t>Base Model</a:t>
            </a:r>
            <a:r>
              <a:rPr lang="zh-CN" altLang="en-US" sz="2000" b="1" dirty="0">
                <a:solidFill>
                  <a:srgbClr val="173E42"/>
                </a:solidFill>
                <a:latin typeface="仿宋" panose="02010609060101010101" pitchFamily="49" charset="-122"/>
                <a:ea typeface="仿宋" panose="02010609060101010101" pitchFamily="49" charset="-122"/>
              </a:rPr>
              <a:t>：</a:t>
            </a:r>
            <a:r>
              <a:rPr lang="en-US" altLang="zh-CN" sz="2000" b="1" dirty="0">
                <a:solidFill>
                  <a:srgbClr val="173E42"/>
                </a:solidFill>
                <a:latin typeface="仿宋" panose="02010609060101010101" pitchFamily="49" charset="-122"/>
                <a:ea typeface="仿宋" panose="02010609060101010101" pitchFamily="49" charset="-122"/>
              </a:rPr>
              <a:t>LeNet-5</a:t>
            </a:r>
            <a:r>
              <a:rPr lang="zh-CN" altLang="en-US" sz="2000" b="1" dirty="0">
                <a:solidFill>
                  <a:srgbClr val="173E42"/>
                </a:solidFill>
                <a:latin typeface="仿宋" panose="02010609060101010101" pitchFamily="49" charset="-122"/>
                <a:ea typeface="仿宋" panose="02010609060101010101" pitchFamily="49" charset="-122"/>
              </a:rPr>
              <a:t>；</a:t>
            </a:r>
            <a:endParaRPr lang="en-US" altLang="zh-CN" sz="2000" b="1" dirty="0">
              <a:solidFill>
                <a:srgbClr val="173E42"/>
              </a:solidFill>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lang="en-US" altLang="zh-CN" sz="2000" b="1" dirty="0">
                <a:solidFill>
                  <a:srgbClr val="173E42"/>
                </a:solidFill>
                <a:latin typeface="仿宋" panose="02010609060101010101" pitchFamily="49" charset="-122"/>
                <a:ea typeface="仿宋" panose="02010609060101010101" pitchFamily="49" charset="-122"/>
              </a:rPr>
              <a:t>Acc of</a:t>
            </a:r>
            <a:r>
              <a:rPr lang="zh-CN" altLang="en-US" sz="2000" b="1" dirty="0">
                <a:solidFill>
                  <a:srgbClr val="173E42"/>
                </a:solidFill>
                <a:latin typeface="仿宋" panose="02010609060101010101" pitchFamily="49" charset="-122"/>
                <a:ea typeface="仿宋" panose="02010609060101010101" pitchFamily="49" charset="-122"/>
              </a:rPr>
              <a:t> </a:t>
            </a:r>
            <a:r>
              <a:rPr lang="en-US" altLang="zh-CN" sz="2000" b="1" dirty="0">
                <a:solidFill>
                  <a:srgbClr val="173E42"/>
                </a:solidFill>
                <a:latin typeface="仿宋" panose="02010609060101010101" pitchFamily="49" charset="-122"/>
                <a:ea typeface="仿宋" panose="02010609060101010101" pitchFamily="49" charset="-122"/>
              </a:rPr>
              <a:t>Base</a:t>
            </a:r>
            <a:r>
              <a:rPr lang="zh-CN" altLang="en-US" sz="2000" b="1" dirty="0">
                <a:solidFill>
                  <a:srgbClr val="173E42"/>
                </a:solidFill>
                <a:latin typeface="仿宋" panose="02010609060101010101" pitchFamily="49" charset="-122"/>
                <a:ea typeface="仿宋" panose="02010609060101010101" pitchFamily="49" charset="-122"/>
              </a:rPr>
              <a:t> </a:t>
            </a:r>
            <a:r>
              <a:rPr lang="en-US" altLang="zh-CN" sz="2000" b="1" dirty="0">
                <a:solidFill>
                  <a:srgbClr val="173E42"/>
                </a:solidFill>
                <a:latin typeface="仿宋" panose="02010609060101010101" pitchFamily="49" charset="-122"/>
                <a:ea typeface="仿宋" panose="02010609060101010101" pitchFamily="49" charset="-122"/>
              </a:rPr>
              <a:t>Model:</a:t>
            </a:r>
            <a:r>
              <a:rPr lang="zh-CN" altLang="en-US" sz="2000" b="1" dirty="0">
                <a:solidFill>
                  <a:srgbClr val="173E42"/>
                </a:solidFill>
                <a:latin typeface="仿宋" panose="02010609060101010101" pitchFamily="49" charset="-122"/>
                <a:ea typeface="仿宋" panose="02010609060101010101" pitchFamily="49" charset="-122"/>
              </a:rPr>
              <a:t> </a:t>
            </a:r>
            <a:r>
              <a:rPr lang="en-US" altLang="zh-CN" sz="2000" b="1" dirty="0">
                <a:solidFill>
                  <a:srgbClr val="173E42"/>
                </a:solidFill>
                <a:latin typeface="仿宋" panose="02010609060101010101" pitchFamily="49" charset="-122"/>
                <a:ea typeface="仿宋" panose="02010609060101010101" pitchFamily="49" charset="-122"/>
              </a:rPr>
              <a:t>97.93</a:t>
            </a:r>
          </a:p>
          <a:p>
            <a:pPr marR="0" lvl="0" algn="l" defTabSz="914400" rtl="0" eaLnBrk="1" fontAlgn="auto" latinLnBrk="0" hangingPunct="1">
              <a:lnSpc>
                <a:spcPct val="100000"/>
              </a:lnSpc>
              <a:spcBef>
                <a:spcPts val="0"/>
              </a:spcBef>
              <a:spcAft>
                <a:spcPts val="0"/>
              </a:spcAft>
              <a:buClrTx/>
              <a:buSzTx/>
              <a:defRPr/>
            </a:pPr>
            <a:endParaRPr lang="en-US" altLang="zh-CN" sz="2000" b="1" dirty="0">
              <a:solidFill>
                <a:srgbClr val="173E42"/>
              </a:solidFill>
              <a:latin typeface="仿宋" panose="02010609060101010101" pitchFamily="49" charset="-122"/>
              <a:ea typeface="仿宋" panose="02010609060101010101" pitchFamily="49" charset="-122"/>
            </a:endParaRPr>
          </a:p>
        </p:txBody>
      </p:sp>
      <p:pic>
        <p:nvPicPr>
          <p:cNvPr id="17" name="图片 16">
            <a:extLst>
              <a:ext uri="{FF2B5EF4-FFF2-40B4-BE49-F238E27FC236}">
                <a16:creationId xmlns:a16="http://schemas.microsoft.com/office/drawing/2014/main" id="{42F85608-909B-EA89-70C4-9DE13A1F5967}"/>
              </a:ext>
            </a:extLst>
          </p:cNvPr>
          <p:cNvPicPr>
            <a:picLocks noChangeAspect="1"/>
          </p:cNvPicPr>
          <p:nvPr/>
        </p:nvPicPr>
        <p:blipFill>
          <a:blip r:embed="rId5"/>
          <a:stretch>
            <a:fillRect/>
          </a:stretch>
        </p:blipFill>
        <p:spPr>
          <a:xfrm>
            <a:off x="870100" y="3666744"/>
            <a:ext cx="4453029" cy="1813090"/>
          </a:xfrm>
          <a:prstGeom prst="rect">
            <a:avLst/>
          </a:prstGeom>
        </p:spPr>
      </p:pic>
      <p:sp>
        <p:nvSpPr>
          <p:cNvPr id="19" name="文本框 18">
            <a:extLst>
              <a:ext uri="{FF2B5EF4-FFF2-40B4-BE49-F238E27FC236}">
                <a16:creationId xmlns:a16="http://schemas.microsoft.com/office/drawing/2014/main" id="{E58753CB-CC6C-0392-D631-698DAE320551}"/>
              </a:ext>
            </a:extLst>
          </p:cNvPr>
          <p:cNvSpPr txBox="1"/>
          <p:nvPr/>
        </p:nvSpPr>
        <p:spPr>
          <a:xfrm>
            <a:off x="6029077" y="3863749"/>
            <a:ext cx="6094674" cy="92333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en-US" altLang="zh-CN" sz="1800" b="1" dirty="0">
                <a:solidFill>
                  <a:srgbClr val="173E42"/>
                </a:solidFill>
                <a:latin typeface="仿宋" panose="02010609060101010101" pitchFamily="49" charset="-122"/>
                <a:ea typeface="仿宋" panose="02010609060101010101" pitchFamily="49" charset="-122"/>
              </a:rPr>
              <a:t>k : data split number</a:t>
            </a:r>
          </a:p>
          <a:p>
            <a:pPr marR="0" lvl="0" algn="l" defTabSz="914400" rtl="0" eaLnBrk="1" fontAlgn="auto" latinLnBrk="0" hangingPunct="1">
              <a:lnSpc>
                <a:spcPct val="100000"/>
              </a:lnSpc>
              <a:spcBef>
                <a:spcPts val="0"/>
              </a:spcBef>
              <a:spcAft>
                <a:spcPts val="0"/>
              </a:spcAft>
              <a:buClrTx/>
              <a:buSzTx/>
              <a:defRPr/>
            </a:pPr>
            <a:r>
              <a:rPr lang="en-US" altLang="zh-CN" sz="1800" b="1" dirty="0">
                <a:solidFill>
                  <a:srgbClr val="173E42"/>
                </a:solidFill>
                <a:latin typeface="仿宋" panose="02010609060101010101" pitchFamily="49" charset="-122"/>
                <a:ea typeface="仿宋" panose="02010609060101010101" pitchFamily="49" charset="-122"/>
              </a:rPr>
              <a:t>r : redundant data number</a:t>
            </a:r>
          </a:p>
          <a:p>
            <a:pPr marR="0" lvl="0" algn="l" defTabSz="914400" rtl="0" eaLnBrk="1" fontAlgn="auto" latinLnBrk="0" hangingPunct="1">
              <a:lnSpc>
                <a:spcPct val="100000"/>
              </a:lnSpc>
              <a:spcBef>
                <a:spcPts val="0"/>
              </a:spcBef>
              <a:spcAft>
                <a:spcPts val="0"/>
              </a:spcAft>
              <a:buClrTx/>
              <a:buSzTx/>
              <a:defRPr/>
            </a:pPr>
            <a:r>
              <a:rPr lang="en-US" altLang="zh-CN" sz="1800" b="1" dirty="0">
                <a:solidFill>
                  <a:srgbClr val="173E42"/>
                </a:solidFill>
                <a:latin typeface="仿宋" panose="02010609060101010101" pitchFamily="49" charset="-122"/>
                <a:ea typeface="仿宋" panose="02010609060101010101" pitchFamily="49" charset="-122"/>
              </a:rPr>
              <a:t>l : loss output number</a:t>
            </a:r>
          </a:p>
        </p:txBody>
      </p:sp>
    </p:spTree>
    <p:extLst>
      <p:ext uri="{BB962C8B-B14F-4D97-AF65-F5344CB8AC3E}">
        <p14:creationId xmlns:p14="http://schemas.microsoft.com/office/powerpoint/2010/main" val="1647668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defRPr/>
            </a:pPr>
            <a:endParaRPr lang="en-US" altLang="zh-CN" sz="1800" b="1" dirty="0">
              <a:solidFill>
                <a:srgbClr val="173E42"/>
              </a:solidFill>
              <a:latin typeface="仿宋" panose="02010609060101010101" pitchFamily="49" charset="-122"/>
              <a:ea typeface="仿宋" panose="02010609060101010101" pitchFamily="49" charset="-122"/>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105818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noProof="0" dirty="0">
                <a:ln>
                  <a:noFill/>
                </a:ln>
                <a:solidFill>
                  <a:srgbClr val="173E42"/>
                </a:solidFill>
                <a:effectLst/>
                <a:uLnTx/>
                <a:uFillTx/>
                <a:latin typeface="思源黑体 CN Heavy" panose="020B0A00000000000000" pitchFamily="34" charset="-122"/>
                <a:ea typeface="思源黑体 CN Heavy" panose="020B0A00000000000000" pitchFamily="34" charset="-122"/>
                <a:sym typeface="+mn-ea"/>
              </a:rPr>
              <a:t>Future Work</a:t>
            </a:r>
            <a:endParaRPr kumimoji="0" lang="zh-CN" altLang="en-US" sz="32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a:extLst>
              <a:ext uri="{FF2B5EF4-FFF2-40B4-BE49-F238E27FC236}">
                <a16:creationId xmlns:a16="http://schemas.microsoft.com/office/drawing/2014/main" id="{C25AAC55-4B04-A0E4-8A1A-89EA97475C32}"/>
              </a:ext>
            </a:extLst>
          </p:cNvPr>
          <p:cNvSpPr txBox="1"/>
          <p:nvPr/>
        </p:nvSpPr>
        <p:spPr>
          <a:xfrm>
            <a:off x="940345" y="2150110"/>
            <a:ext cx="10791190" cy="347787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defRPr/>
            </a:pPr>
            <a:r>
              <a:rPr lang="en-US" altLang="zh-CN" sz="2000" b="1" dirty="0">
                <a:solidFill>
                  <a:srgbClr val="173E42"/>
                </a:solidFill>
                <a:latin typeface="仿宋" panose="02010609060101010101" pitchFamily="49" charset="-122"/>
                <a:ea typeface="仿宋" panose="02010609060101010101" pitchFamily="49" charset="-122"/>
              </a:rPr>
              <a:t>Task</a:t>
            </a:r>
          </a:p>
          <a:p>
            <a:pPr marR="0" lvl="0" algn="l" defTabSz="914400" rtl="0" eaLnBrk="1" fontAlgn="auto" latinLnBrk="0" hangingPunct="1">
              <a:lnSpc>
                <a:spcPct val="100000"/>
              </a:lnSpc>
              <a:spcBef>
                <a:spcPts val="0"/>
              </a:spcBef>
              <a:spcAft>
                <a:spcPts val="0"/>
              </a:spcAft>
              <a:buClrTx/>
              <a:buSzTx/>
              <a:defRPr/>
            </a:pPr>
            <a:endParaRPr lang="en-US" altLang="zh-CN" sz="2000" b="1" dirty="0">
              <a:solidFill>
                <a:srgbClr val="173E42"/>
              </a:solidFill>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lang="en-US" altLang="zh-CN" sz="2000" b="1" dirty="0">
                <a:solidFill>
                  <a:srgbClr val="173E42"/>
                </a:solidFill>
                <a:latin typeface="仿宋" panose="02010609060101010101" pitchFamily="49" charset="-122"/>
                <a:ea typeface="仿宋" panose="02010609060101010101" pitchFamily="49" charset="-122"/>
              </a:rPr>
              <a:t>Base Model</a:t>
            </a:r>
          </a:p>
          <a:p>
            <a:pPr marR="0" lvl="0" algn="l" defTabSz="914400" rtl="0" eaLnBrk="1" fontAlgn="auto" latinLnBrk="0" hangingPunct="1">
              <a:lnSpc>
                <a:spcPct val="100000"/>
              </a:lnSpc>
              <a:spcBef>
                <a:spcPts val="0"/>
              </a:spcBef>
              <a:spcAft>
                <a:spcPts val="0"/>
              </a:spcAft>
              <a:buClrTx/>
              <a:buSzTx/>
              <a:defRPr/>
            </a:pPr>
            <a:endParaRPr lang="en-US" altLang="zh-CN" sz="2000" b="1" dirty="0">
              <a:solidFill>
                <a:srgbClr val="173E42"/>
              </a:solidFill>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lang="en-US" altLang="zh-CN" sz="2000" b="1" dirty="0">
                <a:solidFill>
                  <a:srgbClr val="173E42"/>
                </a:solidFill>
                <a:latin typeface="仿宋" panose="02010609060101010101" pitchFamily="49" charset="-122"/>
                <a:ea typeface="仿宋" panose="02010609060101010101" pitchFamily="49" charset="-122"/>
              </a:rPr>
              <a:t>Evaluation</a:t>
            </a:r>
          </a:p>
          <a:p>
            <a:pPr marR="0" lvl="0" algn="l" defTabSz="914400" rtl="0" eaLnBrk="1" fontAlgn="auto" latinLnBrk="0" hangingPunct="1">
              <a:lnSpc>
                <a:spcPct val="100000"/>
              </a:lnSpc>
              <a:spcBef>
                <a:spcPts val="0"/>
              </a:spcBef>
              <a:spcAft>
                <a:spcPts val="0"/>
              </a:spcAft>
              <a:buClrTx/>
              <a:buSzTx/>
              <a:defRPr/>
            </a:pPr>
            <a:endParaRPr lang="en-US" altLang="zh-CN" sz="2000" b="1" dirty="0">
              <a:solidFill>
                <a:srgbClr val="173E42"/>
              </a:solidFill>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lang="en-US" altLang="zh-CN" sz="2000" b="1" dirty="0">
              <a:solidFill>
                <a:srgbClr val="173E42"/>
              </a:solidFill>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endParaRPr lang="en-US" altLang="zh-CN" sz="2000" b="1" dirty="0">
              <a:solidFill>
                <a:srgbClr val="173E42"/>
              </a:solidFill>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lang="en-US" altLang="zh-CN" sz="2000" b="1" dirty="0">
                <a:solidFill>
                  <a:srgbClr val="173E42"/>
                </a:solidFill>
                <a:latin typeface="仿宋" panose="02010609060101010101" pitchFamily="49" charset="-122"/>
                <a:ea typeface="仿宋" panose="02010609060101010101" pitchFamily="49" charset="-122"/>
              </a:rPr>
              <a:t>Encoder and Decoder architecture</a:t>
            </a:r>
          </a:p>
          <a:p>
            <a:pPr marR="0" lvl="0" algn="l" defTabSz="914400" rtl="0" eaLnBrk="1" fontAlgn="auto" latinLnBrk="0" hangingPunct="1">
              <a:lnSpc>
                <a:spcPct val="100000"/>
              </a:lnSpc>
              <a:spcBef>
                <a:spcPts val="0"/>
              </a:spcBef>
              <a:spcAft>
                <a:spcPts val="0"/>
              </a:spcAft>
              <a:buClrTx/>
              <a:buSzTx/>
              <a:defRPr/>
            </a:pPr>
            <a:endParaRPr lang="en-US" altLang="zh-CN" sz="2000" b="1" dirty="0">
              <a:solidFill>
                <a:srgbClr val="173E42"/>
              </a:solidFill>
              <a:latin typeface="仿宋" panose="02010609060101010101" pitchFamily="49" charset="-122"/>
              <a:ea typeface="仿宋" panose="02010609060101010101" pitchFamily="49" charset="-122"/>
            </a:endParaRPr>
          </a:p>
          <a:p>
            <a:pPr marR="0" lvl="0" algn="l" defTabSz="914400" rtl="0" eaLnBrk="1" fontAlgn="auto" latinLnBrk="0" hangingPunct="1">
              <a:lnSpc>
                <a:spcPct val="100000"/>
              </a:lnSpc>
              <a:spcBef>
                <a:spcPts val="0"/>
              </a:spcBef>
              <a:spcAft>
                <a:spcPts val="0"/>
              </a:spcAft>
              <a:buClrTx/>
              <a:buSzTx/>
              <a:defRPr/>
            </a:pPr>
            <a:r>
              <a:rPr lang="en-US" altLang="zh-CN" sz="2000" b="1" dirty="0">
                <a:solidFill>
                  <a:srgbClr val="173E42"/>
                </a:solidFill>
                <a:latin typeface="仿宋" panose="02010609060101010101" pitchFamily="49" charset="-122"/>
                <a:ea typeface="仿宋" panose="02010609060101010101" pitchFamily="49" charset="-122"/>
              </a:rPr>
              <a:t>Prams: k, r, l</a:t>
            </a:r>
          </a:p>
        </p:txBody>
      </p:sp>
      <p:pic>
        <p:nvPicPr>
          <p:cNvPr id="4" name="图片 3">
            <a:extLst>
              <a:ext uri="{FF2B5EF4-FFF2-40B4-BE49-F238E27FC236}">
                <a16:creationId xmlns:a16="http://schemas.microsoft.com/office/drawing/2014/main" id="{6A8E7F41-6E92-DF66-D81A-FEB035E4D43F}"/>
              </a:ext>
            </a:extLst>
          </p:cNvPr>
          <p:cNvPicPr>
            <a:picLocks noChangeAspect="1"/>
          </p:cNvPicPr>
          <p:nvPr/>
        </p:nvPicPr>
        <p:blipFill>
          <a:blip r:embed="rId5"/>
          <a:stretch>
            <a:fillRect/>
          </a:stretch>
        </p:blipFill>
        <p:spPr>
          <a:xfrm>
            <a:off x="7436364" y="3002378"/>
            <a:ext cx="2911092" cy="640135"/>
          </a:xfrm>
          <a:prstGeom prst="rect">
            <a:avLst/>
          </a:prstGeom>
        </p:spPr>
      </p:pic>
      <p:pic>
        <p:nvPicPr>
          <p:cNvPr id="5" name="图片 4">
            <a:extLst>
              <a:ext uri="{FF2B5EF4-FFF2-40B4-BE49-F238E27FC236}">
                <a16:creationId xmlns:a16="http://schemas.microsoft.com/office/drawing/2014/main" id="{E97F58E7-6368-E4EC-30BA-C943CB561219}"/>
              </a:ext>
            </a:extLst>
          </p:cNvPr>
          <p:cNvPicPr>
            <a:picLocks noChangeAspect="1"/>
          </p:cNvPicPr>
          <p:nvPr/>
        </p:nvPicPr>
        <p:blipFill>
          <a:blip r:embed="rId6"/>
          <a:stretch>
            <a:fillRect/>
          </a:stretch>
        </p:blipFill>
        <p:spPr>
          <a:xfrm>
            <a:off x="7436364" y="3651639"/>
            <a:ext cx="1173582" cy="403895"/>
          </a:xfrm>
          <a:prstGeom prst="rect">
            <a:avLst/>
          </a:prstGeom>
        </p:spPr>
      </p:pic>
      <p:pic>
        <p:nvPicPr>
          <p:cNvPr id="6" name="图片 5">
            <a:extLst>
              <a:ext uri="{FF2B5EF4-FFF2-40B4-BE49-F238E27FC236}">
                <a16:creationId xmlns:a16="http://schemas.microsoft.com/office/drawing/2014/main" id="{ACD0110E-62EE-E953-F9F1-576C71F60370}"/>
              </a:ext>
            </a:extLst>
          </p:cNvPr>
          <p:cNvPicPr>
            <a:picLocks noChangeAspect="1"/>
          </p:cNvPicPr>
          <p:nvPr/>
        </p:nvPicPr>
        <p:blipFill>
          <a:blip r:embed="rId7"/>
          <a:stretch>
            <a:fillRect/>
          </a:stretch>
        </p:blipFill>
        <p:spPr>
          <a:xfrm>
            <a:off x="3670705" y="3497509"/>
            <a:ext cx="2604185" cy="494891"/>
          </a:xfrm>
          <a:prstGeom prst="rect">
            <a:avLst/>
          </a:prstGeom>
        </p:spPr>
      </p:pic>
      <p:cxnSp>
        <p:nvCxnSpPr>
          <p:cNvPr id="11" name="直接连接符 10">
            <a:extLst>
              <a:ext uri="{FF2B5EF4-FFF2-40B4-BE49-F238E27FC236}">
                <a16:creationId xmlns:a16="http://schemas.microsoft.com/office/drawing/2014/main" id="{4A8260CC-5550-0B56-65D1-5D363DAD3324}"/>
              </a:ext>
            </a:extLst>
          </p:cNvPr>
          <p:cNvCxnSpPr>
            <a:cxnSpLocks/>
          </p:cNvCxnSpPr>
          <p:nvPr/>
        </p:nvCxnSpPr>
        <p:spPr>
          <a:xfrm>
            <a:off x="3861916" y="3418818"/>
            <a:ext cx="2412974" cy="7250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74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00"/>
          <p:cNvSpPr/>
          <p:nvPr/>
        </p:nvSpPr>
        <p:spPr>
          <a:xfrm>
            <a:off x="4" y="1895021"/>
            <a:ext cx="5412316" cy="1917700"/>
          </a:xfrm>
          <a:prstGeom prst="rect">
            <a:avLst/>
          </a:prstGeom>
          <a:blipFill dpi="0" rotWithShape="1">
            <a:blip r:embed="rId2"/>
            <a:srcRect/>
            <a:stretch>
              <a:fillRect/>
            </a:stretch>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0" name="矩形 99"/>
          <p:cNvSpPr/>
          <p:nvPr/>
        </p:nvSpPr>
        <p:spPr>
          <a:xfrm>
            <a:off x="4" y="0"/>
            <a:ext cx="5412316" cy="1917700"/>
          </a:xfrm>
          <a:prstGeom prst="rect">
            <a:avLst/>
          </a:prstGeom>
          <a:blipFill dpi="0" rotWithShape="1">
            <a:blip r:embed="rId3"/>
            <a:srcRect/>
            <a:tile tx="0" ty="0" sx="100000" sy="100000" flip="none" algn="tl"/>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9" name="矩形 98"/>
          <p:cNvSpPr/>
          <p:nvPr/>
        </p:nvSpPr>
        <p:spPr>
          <a:xfrm>
            <a:off x="5412322" y="0"/>
            <a:ext cx="6779678" cy="3790042"/>
          </a:xfrm>
          <a:prstGeom prst="rect">
            <a:avLst/>
          </a:prstGeom>
          <a:blipFill dpi="0" rotWithShape="1">
            <a:blip r:embed="rId4"/>
            <a:srcRect/>
            <a:tile tx="44450" ty="323850" sx="100000" sy="100000" flip="none" algn="b"/>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8" name="矩形 97"/>
          <p:cNvSpPr/>
          <p:nvPr/>
        </p:nvSpPr>
        <p:spPr>
          <a:xfrm>
            <a:off x="-3" y="3790042"/>
            <a:ext cx="12192003" cy="3067958"/>
          </a:xfrm>
          <a:prstGeom prst="rect">
            <a:avLst/>
          </a:prstGeom>
          <a:blipFill dpi="0" rotWithShape="1">
            <a:blip r:embed="rId5"/>
            <a:srcRect/>
            <a:tile tx="0" ty="0" sx="100000" sy="100000" flip="none" algn="b"/>
          </a:blipFill>
          <a:ln w="88900">
            <a:solidFill>
              <a:srgbClr val="5BB4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4" name="矩形 93"/>
          <p:cNvSpPr/>
          <p:nvPr/>
        </p:nvSpPr>
        <p:spPr>
          <a:xfrm>
            <a:off x="0" y="-16837"/>
            <a:ext cx="12192000" cy="6891675"/>
          </a:xfrm>
          <a:prstGeom prst="rect">
            <a:avLst/>
          </a:prstGeom>
          <a:gradFill>
            <a:gsLst>
              <a:gs pos="0">
                <a:srgbClr val="5BB4B2">
                  <a:alpha val="88000"/>
                </a:srgbClr>
              </a:gs>
              <a:gs pos="100000">
                <a:srgbClr val="5BB4B2">
                  <a:alpha val="9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14559198" y="2286289"/>
            <a:ext cx="520411" cy="520411"/>
          </a:xfrm>
          <a:prstGeom prst="ellipse">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椭圆 14"/>
          <p:cNvSpPr/>
          <p:nvPr/>
        </p:nvSpPr>
        <p:spPr>
          <a:xfrm>
            <a:off x="14559198" y="3067339"/>
            <a:ext cx="520411" cy="520411"/>
          </a:xfrm>
          <a:prstGeom prst="ellipse">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椭圆 16"/>
          <p:cNvSpPr/>
          <p:nvPr/>
        </p:nvSpPr>
        <p:spPr>
          <a:xfrm>
            <a:off x="14559198" y="3848389"/>
            <a:ext cx="520411" cy="520411"/>
          </a:xfrm>
          <a:prstGeom prst="ellipse">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文本框 34"/>
          <p:cNvSpPr txBox="1"/>
          <p:nvPr/>
        </p:nvSpPr>
        <p:spPr>
          <a:xfrm>
            <a:off x="5321590" y="3737072"/>
            <a:ext cx="154882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800" dirty="0">
                <a:solidFill>
                  <a:prstClr val="white"/>
                </a:solidFill>
                <a:latin typeface="思源黑体 CN Heavy" panose="020B0A00000000000000" pitchFamily="34" charset="-122"/>
                <a:ea typeface="思源黑体 CN Heavy" panose="020B0A00000000000000" pitchFamily="34" charset="-122"/>
              </a:rPr>
              <a:t>Q&amp;A</a:t>
            </a:r>
            <a:endParaRPr kumimoji="0" lang="en-US" altLang="zh-CN" sz="48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03" name="图形 102"/>
          <p:cNvPicPr>
            <a:picLocks noChangeAspect="1"/>
          </p:cNvPicPr>
          <p:nvPr/>
        </p:nvPicPr>
        <p:blipFill>
          <a:blip r:embed="rId6"/>
          <a:stretch>
            <a:fillRect/>
          </a:stretch>
        </p:blipFill>
        <p:spPr>
          <a:xfrm>
            <a:off x="4657725" y="708208"/>
            <a:ext cx="2876550" cy="1871822"/>
          </a:xfrm>
          <a:prstGeom prst="rect">
            <a:avLst/>
          </a:prstGeom>
        </p:spPr>
      </p:pic>
      <p:sp>
        <p:nvSpPr>
          <p:cNvPr id="16" name="文本框 15"/>
          <p:cNvSpPr txBox="1"/>
          <p:nvPr/>
        </p:nvSpPr>
        <p:spPr>
          <a:xfrm>
            <a:off x="4157008" y="4572429"/>
            <a:ext cx="3877985"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mn-cs"/>
              </a:rPr>
              <a:t>THANKS FOR WATCHING</a:t>
            </a:r>
          </a:p>
        </p:txBody>
      </p:sp>
      <p:grpSp>
        <p:nvGrpSpPr>
          <p:cNvPr id="18" name="组合 17"/>
          <p:cNvGrpSpPr/>
          <p:nvPr/>
        </p:nvGrpSpPr>
        <p:grpSpPr>
          <a:xfrm>
            <a:off x="-1" y="6737350"/>
            <a:ext cx="12192001" cy="120650"/>
            <a:chOff x="3276600" y="3558477"/>
            <a:chExt cx="5608638" cy="101456"/>
          </a:xfrm>
        </p:grpSpPr>
        <p:sp>
          <p:nvSpPr>
            <p:cNvPr id="19" name="矩形 1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 y="0"/>
            <a:ext cx="12192001" cy="6858000"/>
          </a:xfrm>
          <a:prstGeom prst="rect">
            <a:avLst/>
          </a:prstGeom>
          <a:blipFill dpi="0" rotWithShape="1">
            <a:blip r:embed="rId2">
              <a:alphaModFix amt="7000"/>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968017" y="121298"/>
            <a:ext cx="45719" cy="385082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文本框 16"/>
          <p:cNvSpPr txBox="1"/>
          <p:nvPr/>
        </p:nvSpPr>
        <p:spPr>
          <a:xfrm>
            <a:off x="1109341" y="5324727"/>
            <a:ext cx="141577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目录</a:t>
            </a:r>
            <a:endParaRPr kumimoji="0" lang="en-US" altLang="zh-CN" sz="48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9" name="文本框 18"/>
          <p:cNvSpPr txBox="1"/>
          <p:nvPr/>
        </p:nvSpPr>
        <p:spPr>
          <a:xfrm>
            <a:off x="788564" y="4157968"/>
            <a:ext cx="492443" cy="1913255"/>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CATALOGUE</a:t>
            </a:r>
          </a:p>
        </p:txBody>
      </p:sp>
      <p:sp>
        <p:nvSpPr>
          <p:cNvPr id="30" name="任意多边形: 形状 29"/>
          <p:cNvSpPr/>
          <p:nvPr/>
        </p:nvSpPr>
        <p:spPr>
          <a:xfrm>
            <a:off x="5702185" y="-79001"/>
            <a:ext cx="6489815" cy="6914758"/>
          </a:xfrm>
          <a:custGeom>
            <a:avLst/>
            <a:gdLst>
              <a:gd name="connsiteX0" fmla="*/ 1628865 w 6489815"/>
              <a:gd name="connsiteY0" fmla="*/ 0 h 6914758"/>
              <a:gd name="connsiteX1" fmla="*/ 6489815 w 6489815"/>
              <a:gd name="connsiteY1" fmla="*/ 0 h 6914758"/>
              <a:gd name="connsiteX2" fmla="*/ 6489815 w 6489815"/>
              <a:gd name="connsiteY2" fmla="*/ 6914758 h 6914758"/>
              <a:gd name="connsiteX3" fmla="*/ 5554330 w 6489815"/>
              <a:gd name="connsiteY3" fmla="*/ 6914758 h 6914758"/>
              <a:gd name="connsiteX4" fmla="*/ 5653596 w 6489815"/>
              <a:gd name="connsiteY4" fmla="*/ 6813240 h 6914758"/>
              <a:gd name="connsiteX5" fmla="*/ 6075749 w 6489815"/>
              <a:gd name="connsiteY5" fmla="*/ 6258695 h 6914758"/>
              <a:gd name="connsiteX6" fmla="*/ 6212343 w 6489815"/>
              <a:gd name="connsiteY6" fmla="*/ 5697143 h 6914758"/>
              <a:gd name="connsiteX7" fmla="*/ 5074061 w 6489815"/>
              <a:gd name="connsiteY7" fmla="*/ 5864091 h 6914758"/>
              <a:gd name="connsiteX8" fmla="*/ 3298341 w 6489815"/>
              <a:gd name="connsiteY8" fmla="*/ 6516705 h 6914758"/>
              <a:gd name="connsiteX9" fmla="*/ 657528 w 6489815"/>
              <a:gd name="connsiteY9" fmla="*/ 5666789 h 6914758"/>
              <a:gd name="connsiteX10" fmla="*/ 35267 w 6489815"/>
              <a:gd name="connsiteY10" fmla="*/ 3162573 h 6914758"/>
              <a:gd name="connsiteX11" fmla="*/ 1377061 w 6489815"/>
              <a:gd name="connsiteY11" fmla="*/ 279451 h 691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89815" h="6914758">
                <a:moveTo>
                  <a:pt x="1628865" y="0"/>
                </a:moveTo>
                <a:lnTo>
                  <a:pt x="6489815" y="0"/>
                </a:lnTo>
                <a:lnTo>
                  <a:pt x="6489815" y="6914758"/>
                </a:lnTo>
                <a:lnTo>
                  <a:pt x="5554330" y="6914758"/>
                </a:lnTo>
                <a:lnTo>
                  <a:pt x="5653596" y="6813240"/>
                </a:lnTo>
                <a:cubicBezTo>
                  <a:pt x="5813589" y="6640731"/>
                  <a:pt x="5959075" y="6455049"/>
                  <a:pt x="6075749" y="6258695"/>
                </a:cubicBezTo>
                <a:cubicBezTo>
                  <a:pt x="6257874" y="5939976"/>
                  <a:pt x="6273051" y="5773029"/>
                  <a:pt x="6212343" y="5697143"/>
                </a:cubicBezTo>
                <a:cubicBezTo>
                  <a:pt x="6090926" y="5484664"/>
                  <a:pt x="5468665" y="5697143"/>
                  <a:pt x="5074061" y="5864091"/>
                </a:cubicBezTo>
                <a:cubicBezTo>
                  <a:pt x="4664280" y="6031039"/>
                  <a:pt x="4072373" y="6380112"/>
                  <a:pt x="3298341" y="6516705"/>
                </a:cubicBezTo>
                <a:cubicBezTo>
                  <a:pt x="2387715" y="6683652"/>
                  <a:pt x="1249434" y="6395288"/>
                  <a:pt x="657528" y="5666789"/>
                </a:cubicBezTo>
                <a:cubicBezTo>
                  <a:pt x="-10265" y="4832050"/>
                  <a:pt x="-55797" y="3997312"/>
                  <a:pt x="35267" y="3162573"/>
                </a:cubicBezTo>
                <a:cubicBezTo>
                  <a:pt x="168067" y="2013858"/>
                  <a:pt x="722089" y="1048157"/>
                  <a:pt x="1377061" y="279451"/>
                </a:cubicBezTo>
                <a:close/>
              </a:path>
            </a:pathLst>
          </a:custGeom>
          <a:blipFill dpi="0" rotWithShape="1">
            <a:blip r:embed="rId2"/>
            <a:srcRect/>
            <a:tile tx="6350" ty="50800" sx="100000" sy="100000" flip="none" algn="r"/>
          </a:blipFill>
          <a:ln w="1517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20" name="图形 1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grpSp>
        <p:nvGrpSpPr>
          <p:cNvPr id="21" name="组合 20"/>
          <p:cNvGrpSpPr/>
          <p:nvPr/>
        </p:nvGrpSpPr>
        <p:grpSpPr>
          <a:xfrm>
            <a:off x="-1" y="6737350"/>
            <a:ext cx="12192001" cy="120650"/>
            <a:chOff x="3276600" y="3558477"/>
            <a:chExt cx="5608638" cy="101456"/>
          </a:xfrm>
        </p:grpSpPr>
        <p:sp>
          <p:nvSpPr>
            <p:cNvPr id="22" name="矩形 21"/>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1" name="文本框 30"/>
          <p:cNvSpPr txBox="1"/>
          <p:nvPr/>
        </p:nvSpPr>
        <p:spPr>
          <a:xfrm>
            <a:off x="2069572" y="1741922"/>
            <a:ext cx="6848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01</a:t>
            </a:r>
          </a:p>
        </p:txBody>
      </p:sp>
      <p:sp>
        <p:nvSpPr>
          <p:cNvPr id="32" name="文本框 31"/>
          <p:cNvSpPr txBox="1"/>
          <p:nvPr/>
        </p:nvSpPr>
        <p:spPr>
          <a:xfrm>
            <a:off x="2692581" y="1809870"/>
            <a:ext cx="22202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Problems Review</a:t>
            </a:r>
          </a:p>
        </p:txBody>
      </p:sp>
      <p:sp>
        <p:nvSpPr>
          <p:cNvPr id="34" name="文本框 33"/>
          <p:cNvSpPr txBox="1"/>
          <p:nvPr/>
        </p:nvSpPr>
        <p:spPr>
          <a:xfrm>
            <a:off x="2069572" y="2537471"/>
            <a:ext cx="6848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02</a:t>
            </a:r>
          </a:p>
        </p:txBody>
      </p:sp>
      <p:sp>
        <p:nvSpPr>
          <p:cNvPr id="35" name="文本框 34"/>
          <p:cNvSpPr txBox="1"/>
          <p:nvPr/>
        </p:nvSpPr>
        <p:spPr>
          <a:xfrm>
            <a:off x="2692581" y="2605419"/>
            <a:ext cx="20296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Related Work</a:t>
            </a:r>
            <a:endParaRPr kumimoji="0" lang="zh-CN" altLang="en-US"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37" name="文本框 36"/>
          <p:cNvSpPr txBox="1"/>
          <p:nvPr/>
        </p:nvSpPr>
        <p:spPr>
          <a:xfrm>
            <a:off x="2069572" y="3296112"/>
            <a:ext cx="6848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03</a:t>
            </a:r>
          </a:p>
        </p:txBody>
      </p:sp>
      <p:sp>
        <p:nvSpPr>
          <p:cNvPr id="38" name="文本框 37"/>
          <p:cNvSpPr txBox="1"/>
          <p:nvPr/>
        </p:nvSpPr>
        <p:spPr>
          <a:xfrm>
            <a:off x="2692581" y="3364060"/>
            <a:ext cx="20296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Our Work</a:t>
            </a:r>
            <a:endParaRPr kumimoji="0" lang="zh-CN" altLang="en-US"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9" name="矩形 18"/>
          <p:cNvSpPr/>
          <p:nvPr/>
        </p:nvSpPr>
        <p:spPr>
          <a:xfrm>
            <a:off x="0" y="-16837"/>
            <a:ext cx="12192000" cy="6891675"/>
          </a:xfrm>
          <a:prstGeom prst="rect">
            <a:avLst/>
          </a:prstGeom>
          <a:gradFill>
            <a:gsLst>
              <a:gs pos="0">
                <a:srgbClr val="5BB4B2">
                  <a:alpha val="60000"/>
                </a:srgbClr>
              </a:gs>
              <a:gs pos="100000">
                <a:srgbClr val="5BB4B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889000" y="2190346"/>
            <a:ext cx="10414000" cy="33890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rot="5400000">
            <a:off x="3493200" y="2122805"/>
            <a:ext cx="216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9043030" y="2536076"/>
            <a:ext cx="1980029"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01</a:t>
            </a:r>
          </a:p>
        </p:txBody>
      </p:sp>
      <p:sp>
        <p:nvSpPr>
          <p:cNvPr id="8" name="文本框 7"/>
          <p:cNvSpPr txBox="1"/>
          <p:nvPr/>
        </p:nvSpPr>
        <p:spPr>
          <a:xfrm>
            <a:off x="5516957" y="4203792"/>
            <a:ext cx="5421085"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Problems Review</a:t>
            </a:r>
            <a:endParaRPr kumimoji="0" lang="zh-CN" altLang="en-US" sz="44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4" name="图形 1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3250" y="3042016"/>
            <a:ext cx="3978363" cy="100167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77256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Conferences and Journals</a:t>
            </a:r>
            <a:endParaRPr kumimoji="0" lang="zh-CN" altLang="en-US"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1570963" y="2237008"/>
            <a:ext cx="8440065" cy="1568450"/>
          </a:xfrm>
          <a:prstGeom prst="rect">
            <a:avLst/>
          </a:prstGeom>
          <a:noFill/>
        </p:spPr>
        <p:txBody>
          <a:bodyPr wrap="square">
            <a:spAutoFit/>
          </a:bodyPr>
          <a:lstStyle/>
          <a:p>
            <a:pPr algn="l"/>
            <a:r>
              <a:rPr lang="en-US" altLang="zh-CN" sz="2400" b="1" i="0" dirty="0">
                <a:solidFill>
                  <a:srgbClr val="333333"/>
                </a:solidFill>
                <a:effectLst/>
                <a:latin typeface="Times New Roman" panose="02020603050405020304" pitchFamily="18" charset="0"/>
                <a:cs typeface="Times New Roman" panose="02020603050405020304" pitchFamily="18" charset="0"/>
              </a:rPr>
              <a:t>Parity models: erasure-coded resilience for prediction serving systems</a:t>
            </a:r>
          </a:p>
          <a:p>
            <a:pPr marR="0" lvl="0" algn="l" defTabSz="914400" rtl="0" eaLnBrk="1" fontAlgn="auto" latinLnBrk="0" hangingPunct="1">
              <a:lnSpc>
                <a:spcPct val="100000"/>
              </a:lnSpc>
              <a:spcBef>
                <a:spcPts val="0"/>
              </a:spcBef>
              <a:spcAft>
                <a:spcPts val="0"/>
              </a:spcAft>
              <a:buClrTx/>
              <a:buSzTx/>
              <a:defRPr/>
            </a:pPr>
            <a:r>
              <a:rPr lang="en-US" altLang="zh-CN" sz="2400" b="0" i="0" u="none" strike="noStrike" dirty="0">
                <a:effectLst/>
                <a:latin typeface="Times New Roman" panose="02020603050405020304" pitchFamily="18" charset="0"/>
                <a:cs typeface="Times New Roman" panose="02020603050405020304" pitchFamily="18" charset="0"/>
                <a:hlinkClick r:id="rId5" tooltip="SOSP '19: Proceedings of the 27th ACM Symposium on Operating Systems Principles"/>
              </a:rPr>
              <a:t>SOSP '19: Proceedings of the 27th ACM Symposium on Operating Systems Principles</a:t>
            </a:r>
            <a:r>
              <a:rPr lang="en-US" altLang="zh-CN" sz="2400" b="0" i="0" u="none" strike="noStrike" dirty="0">
                <a:effectLst/>
                <a:latin typeface="Times New Roman" panose="02020603050405020304" pitchFamily="18" charset="0"/>
                <a:cs typeface="Times New Roman" panose="02020603050405020304" pitchFamily="18" charset="0"/>
              </a:rPr>
              <a:t> </a:t>
            </a:r>
            <a:r>
              <a:rPr lang="en-US" altLang="zh-CN" sz="2400" b="0" i="0" dirty="0">
                <a:solidFill>
                  <a:srgbClr val="6B6B6B"/>
                </a:solidFill>
                <a:effectLst/>
                <a:latin typeface="Times New Roman" panose="02020603050405020304" pitchFamily="18" charset="0"/>
                <a:cs typeface="Times New Roman" panose="02020603050405020304" pitchFamily="18" charset="0"/>
              </a:rPr>
              <a:t>October 2019 Pages 30–46</a:t>
            </a:r>
            <a:endParaRPr kumimoji="0" lang="zh-CN" altLang="en-US" sz="2400" b="1" i="0" u="none" strike="noStrike" kern="1200" cap="none" spc="0" normalizeH="0" baseline="0" noProof="0" dirty="0">
              <a:ln>
                <a:noFill/>
              </a:ln>
              <a:solidFill>
                <a:srgbClr val="173E42"/>
              </a:solidFill>
              <a:effectLst/>
              <a:uLnTx/>
              <a:uFillTx/>
              <a:latin typeface="Times New Roman" panose="02020603050405020304" pitchFamily="18" charset="0"/>
              <a:ea typeface="仿宋" panose="02010609060101010101" pitchFamily="49" charset="-122"/>
              <a:cs typeface="Times New Roman" panose="02020603050405020304" pitchFamily="18" charset="0"/>
            </a:endParaRPr>
          </a:p>
        </p:txBody>
      </p:sp>
      <p:sp>
        <p:nvSpPr>
          <p:cNvPr id="7" name="文本框 6"/>
          <p:cNvSpPr txBox="1"/>
          <p:nvPr/>
        </p:nvSpPr>
        <p:spPr>
          <a:xfrm>
            <a:off x="1570963" y="4046490"/>
            <a:ext cx="8440065" cy="830997"/>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SOSP: CCF A</a:t>
            </a: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类推荐会议，系统领域的顶级学术会议。涉及</a:t>
            </a:r>
            <a:r>
              <a:rPr lang="zh-CN" altLang="en-US" sz="2400" b="1" dirty="0">
                <a:solidFill>
                  <a:srgbClr val="173E42"/>
                </a:solidFill>
                <a:latin typeface="仿宋" panose="02010609060101010101" pitchFamily="49" charset="-122"/>
                <a:ea typeface="仿宋" panose="02010609060101010101" pitchFamily="49" charset="-122"/>
              </a:rPr>
              <a:t>操作系统、分布式系统等。</a:t>
            </a:r>
            <a:endPar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77256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Conferences and Journals</a:t>
            </a:r>
            <a:endParaRPr kumimoji="0" lang="zh-CN" altLang="en-US"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1711640" y="2225356"/>
            <a:ext cx="8440065" cy="1198880"/>
          </a:xfrm>
          <a:prstGeom prst="rect">
            <a:avLst/>
          </a:prstGeom>
          <a:noFill/>
        </p:spPr>
        <p:txBody>
          <a:bodyPr wrap="square">
            <a:spAutoFit/>
          </a:bodyPr>
          <a:lstStyle/>
          <a:p>
            <a:pPr>
              <a:defRPr/>
            </a:pPr>
            <a:r>
              <a:rPr lang="en-US" altLang="zh-CN" sz="2400" b="1" i="0" dirty="0">
                <a:solidFill>
                  <a:srgbClr val="333333"/>
                </a:solidFill>
                <a:effectLst/>
                <a:latin typeface="Times New Roman" panose="02020603050405020304" pitchFamily="18" charset="0"/>
                <a:cs typeface="Times New Roman" panose="02020603050405020304" pitchFamily="18" charset="0"/>
              </a:rPr>
              <a:t>Learning-Based Coded Computation</a:t>
            </a:r>
            <a:endParaRPr lang="en-US" altLang="zh-CN" sz="2400" b="0" i="0" u="none" strike="noStrike" dirty="0">
              <a:solidFill>
                <a:srgbClr val="006699"/>
              </a:solidFill>
              <a:effectLst/>
              <a:latin typeface="Times New Roman" panose="02020603050405020304" pitchFamily="18" charset="0"/>
              <a:cs typeface="Times New Roman" panose="02020603050405020304" pitchFamily="18" charset="0"/>
              <a:hlinkClick r:id="rId5"/>
            </a:endParaRPr>
          </a:p>
          <a:p>
            <a:pPr marR="0" lvl="0" algn="l" defTabSz="914400" rtl="0" eaLnBrk="1" fontAlgn="auto" latinLnBrk="0" hangingPunct="1">
              <a:lnSpc>
                <a:spcPct val="100000"/>
              </a:lnSpc>
              <a:spcBef>
                <a:spcPts val="0"/>
              </a:spcBef>
              <a:spcAft>
                <a:spcPts val="0"/>
              </a:spcAft>
              <a:buClrTx/>
              <a:buSzTx/>
              <a:defRPr/>
            </a:pPr>
            <a:r>
              <a:rPr lang="en-US" altLang="zh-CN" sz="2400" b="0" i="0" u="none" strike="noStrike" dirty="0">
                <a:solidFill>
                  <a:srgbClr val="006699"/>
                </a:solidFill>
                <a:effectLst/>
                <a:latin typeface="Times New Roman" panose="02020603050405020304" pitchFamily="18" charset="0"/>
                <a:cs typeface="Times New Roman" panose="02020603050405020304" pitchFamily="18" charset="0"/>
                <a:hlinkClick r:id="rId5"/>
              </a:rPr>
              <a:t>IEEE Journal on Selected Areas in Information Theory</a:t>
            </a:r>
            <a:r>
              <a:rPr lang="en-US" altLang="zh-CN" sz="2400" b="0" i="0" dirty="0">
                <a:solidFill>
                  <a:srgbClr val="333333"/>
                </a:solidFill>
                <a:effectLst/>
                <a:latin typeface="Times New Roman" panose="02020603050405020304" pitchFamily="18" charset="0"/>
                <a:cs typeface="Times New Roman" panose="02020603050405020304" pitchFamily="18" charset="0"/>
              </a:rPr>
              <a:t> ( Volume: 1, </a:t>
            </a:r>
            <a:r>
              <a:rPr lang="en-US" altLang="zh-CN" sz="2400" b="0" i="0" u="none" strike="noStrike" dirty="0">
                <a:solidFill>
                  <a:srgbClr val="006699"/>
                </a:solidFill>
                <a:effectLst/>
                <a:latin typeface="Times New Roman" panose="02020603050405020304" pitchFamily="18" charset="0"/>
                <a:cs typeface="Times New Roman" panose="02020603050405020304" pitchFamily="18" charset="0"/>
                <a:hlinkClick r:id="rId6"/>
              </a:rPr>
              <a:t>Issue: 1</a:t>
            </a:r>
            <a:r>
              <a:rPr lang="en-US" altLang="zh-CN" sz="2400" b="0" i="0" dirty="0">
                <a:solidFill>
                  <a:srgbClr val="333333"/>
                </a:solidFill>
                <a:effectLst/>
                <a:latin typeface="Times New Roman" panose="02020603050405020304" pitchFamily="18" charset="0"/>
                <a:cs typeface="Times New Roman" panose="02020603050405020304" pitchFamily="18" charset="0"/>
              </a:rPr>
              <a:t>, May 2020)</a:t>
            </a:r>
            <a:endParaRPr kumimoji="0" lang="zh-CN" altLang="en-US" sz="2400" b="1" i="0" u="none" strike="noStrike" kern="1200" cap="none" spc="0" normalizeH="0" baseline="0" noProof="0" dirty="0">
              <a:ln>
                <a:noFill/>
              </a:ln>
              <a:solidFill>
                <a:srgbClr val="173E42"/>
              </a:solidFill>
              <a:effectLst/>
              <a:uLnTx/>
              <a:uFillTx/>
              <a:latin typeface="Times New Roman" panose="02020603050405020304" pitchFamily="18" charset="0"/>
              <a:ea typeface="仿宋" panose="02010609060101010101" pitchFamily="49" charset="-122"/>
              <a:cs typeface="Times New Roman" panose="02020603050405020304" pitchFamily="18" charset="0"/>
            </a:endParaRPr>
          </a:p>
        </p:txBody>
      </p:sp>
      <p:sp>
        <p:nvSpPr>
          <p:cNvPr id="7" name="文本框 6"/>
          <p:cNvSpPr txBox="1"/>
          <p:nvPr/>
        </p:nvSpPr>
        <p:spPr>
          <a:xfrm>
            <a:off x="1543910" y="4037015"/>
            <a:ext cx="8440065" cy="46166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JSAIT: IEEE</a:t>
            </a: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信息理论学会主办，主要内容为信息论相关。</a:t>
            </a:r>
            <a:endPar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77256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Related Works</a:t>
            </a:r>
            <a:endParaRPr kumimoji="0" lang="zh-CN" altLang="en-US"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1045029" y="2327249"/>
            <a:ext cx="9953723" cy="3415030"/>
          </a:xfrm>
          <a:prstGeom prst="rect">
            <a:avLst/>
          </a:prstGeom>
          <a:noFill/>
        </p:spPr>
        <p:txBody>
          <a:bodyPr wrap="square">
            <a:spAutoFit/>
          </a:bodyPr>
          <a:lstStyle/>
          <a:p>
            <a:pPr algn="l"/>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非线性编码计算其余思路举例</a:t>
            </a:r>
            <a:r>
              <a:rPr lang="zh-CN" altLang="en-US" sz="2400" b="1" dirty="0">
                <a:solidFill>
                  <a:srgbClr val="173E42"/>
                </a:solidFill>
                <a:latin typeface="仿宋" panose="02010609060101010101" pitchFamily="49" charset="-122"/>
                <a:ea typeface="仿宋" panose="02010609060101010101" pitchFamily="49" charset="-122"/>
              </a:rPr>
              <a:t>：</a:t>
            </a:r>
            <a:endParaRPr lang="en-US" altLang="zh-CN" sz="2400" b="1" dirty="0">
              <a:solidFill>
                <a:srgbClr val="173E42"/>
              </a:solidFill>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400" b="1" dirty="0">
                <a:solidFill>
                  <a:srgbClr val="173E42"/>
                </a:solidFill>
                <a:latin typeface="仿宋" panose="02010609060101010101" pitchFamily="49" charset="-122"/>
                <a:ea typeface="仿宋" panose="02010609060101010101" pitchFamily="49" charset="-122"/>
              </a:rPr>
              <a:t>分解非线性函数为许多子非线性函数的总和（</a:t>
            </a:r>
            <a:r>
              <a:rPr lang="en-US" altLang="zh-CN" sz="2400" b="0" i="0" dirty="0">
                <a:solidFill>
                  <a:srgbClr val="333333"/>
                </a:solidFill>
                <a:effectLst/>
                <a:latin typeface="Times New Roman" panose="02020603050405020304" pitchFamily="18" charset="0"/>
                <a:cs typeface="Times New Roman" panose="02020603050405020304" pitchFamily="18" charset="0"/>
              </a:rPr>
              <a:t> Ankur Mallick, Gauri Joshi, "</a:t>
            </a:r>
            <a:r>
              <a:rPr lang="en-US" altLang="zh-CN" sz="2400" b="0" i="0" dirty="0" err="1">
                <a:solidFill>
                  <a:srgbClr val="333333"/>
                </a:solidFill>
                <a:effectLst/>
                <a:latin typeface="Times New Roman" panose="02020603050405020304" pitchFamily="18" charset="0"/>
                <a:cs typeface="Times New Roman" panose="02020603050405020304" pitchFamily="18" charset="0"/>
              </a:rPr>
              <a:t>Rateless</a:t>
            </a:r>
            <a:r>
              <a:rPr lang="en-US" altLang="zh-CN" sz="2400" b="0" i="0" dirty="0">
                <a:solidFill>
                  <a:srgbClr val="333333"/>
                </a:solidFill>
                <a:effectLst/>
                <a:latin typeface="Times New Roman" panose="02020603050405020304" pitchFamily="18" charset="0"/>
                <a:cs typeface="Times New Roman" panose="02020603050405020304" pitchFamily="18" charset="0"/>
              </a:rPr>
              <a:t> Sum-Recovery Codes For Distributed Non-Linear Computations"</a:t>
            </a:r>
            <a:r>
              <a:rPr lang="zh-CN" altLang="en-US" sz="2400" b="1" dirty="0">
                <a:solidFill>
                  <a:srgbClr val="173E42"/>
                </a:solidFill>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b="1" i="0" u="none" strike="noStrike" dirty="0">
                <a:solidFill>
                  <a:srgbClr val="006699"/>
                </a:solidFill>
                <a:effectLst/>
                <a:latin typeface="Times New Roman" panose="02020603050405020304" pitchFamily="18" charset="0"/>
                <a:cs typeface="Times New Roman" panose="02020603050405020304" pitchFamily="18" charset="0"/>
                <a:hlinkClick r:id="rId5"/>
              </a:rPr>
              <a:t>Link</a:t>
            </a:r>
            <a:r>
              <a:rPr lang="en-US" altLang="zh-CN" sz="2400" b="0" i="0" u="none" strike="noStrike" dirty="0">
                <a:solidFill>
                  <a:srgbClr val="006699"/>
                </a:solidFill>
                <a:effectLst/>
                <a:latin typeface="Times New Roman" panose="02020603050405020304" pitchFamily="18" charset="0"/>
                <a:cs typeface="Times New Roman" panose="02020603050405020304" pitchFamily="18" charset="0"/>
                <a:hlinkClick r:id="rId5"/>
              </a:rPr>
              <a:t> </a:t>
            </a:r>
            <a:endParaRPr lang="en-US" altLang="zh-CN" sz="2400" b="1" dirty="0">
              <a:solidFill>
                <a:srgbClr val="173E42"/>
              </a:solidFill>
              <a:latin typeface="仿宋" panose="02010609060101010101" pitchFamily="49" charset="-122"/>
              <a:ea typeface="仿宋" panose="02010609060101010101" pitchFamily="49" charset="-122"/>
            </a:endParaRPr>
          </a:p>
          <a:p>
            <a:pPr marL="342900" indent="-342900" algn="l">
              <a:buFont typeface="Arial" panose="020B0604020202020204" pitchFamily="34" charset="0"/>
              <a:buChar char="•"/>
            </a:pPr>
            <a:r>
              <a:rPr lang="zh-CN" altLang="en-US" sz="2400" b="1" dirty="0">
                <a:solidFill>
                  <a:srgbClr val="173E42"/>
                </a:solidFill>
                <a:latin typeface="仿宋" panose="02010609060101010101" pitchFamily="49" charset="-122"/>
                <a:ea typeface="仿宋" panose="02010609060101010101" pitchFamily="49" charset="-122"/>
              </a:rPr>
              <a:t>使用联邦学习，分享一定数据（</a:t>
            </a:r>
            <a:r>
              <a:rPr lang="en-US" altLang="zh-CN" sz="2400" b="0" i="0" dirty="0">
                <a:solidFill>
                  <a:srgbClr val="333333"/>
                </a:solidFill>
                <a:effectLst/>
                <a:latin typeface="Times New Roman" panose="02020603050405020304" pitchFamily="18" charset="0"/>
                <a:cs typeface="Times New Roman" panose="02020603050405020304" pitchFamily="18" charset="0"/>
              </a:rPr>
              <a:t>S. Prakash </a:t>
            </a:r>
            <a:r>
              <a:rPr lang="en-US" altLang="zh-CN" sz="2400" b="0" i="1" dirty="0">
                <a:solidFill>
                  <a:srgbClr val="333333"/>
                </a:solidFill>
                <a:effectLst/>
                <a:latin typeface="Times New Roman" panose="02020603050405020304" pitchFamily="18" charset="0"/>
                <a:cs typeface="Times New Roman" panose="02020603050405020304" pitchFamily="18" charset="0"/>
              </a:rPr>
              <a:t>et al</a:t>
            </a:r>
            <a:r>
              <a:rPr lang="en-US" altLang="zh-CN" sz="2400" b="0" i="0" dirty="0">
                <a:solidFill>
                  <a:srgbClr val="333333"/>
                </a:solidFill>
                <a:effectLst/>
                <a:latin typeface="Times New Roman" panose="02020603050405020304" pitchFamily="18" charset="0"/>
                <a:cs typeface="Times New Roman" panose="02020603050405020304" pitchFamily="18" charset="0"/>
              </a:rPr>
              <a:t>., "Coded Computing for Low-Latency Federated Learning Over Wireless Edge Networks,"</a:t>
            </a:r>
            <a:r>
              <a:rPr lang="zh-CN" altLang="en-US" sz="2400" b="1" dirty="0">
                <a:solidFill>
                  <a:srgbClr val="173E42"/>
                </a:solidFill>
                <a:latin typeface="Times New Roman" panose="02020603050405020304" pitchFamily="18" charset="0"/>
                <a:ea typeface="仿宋" panose="02010609060101010101" pitchFamily="49" charset="-122"/>
                <a:cs typeface="Times New Roman" panose="02020603050405020304" pitchFamily="18" charset="0"/>
              </a:rPr>
              <a:t>）</a:t>
            </a:r>
            <a:r>
              <a:rPr lang="en-US" altLang="zh-CN" sz="2400" b="0" i="0" u="none" strike="noStrike" dirty="0">
                <a:solidFill>
                  <a:srgbClr val="006699"/>
                </a:solidFill>
                <a:effectLst/>
                <a:latin typeface="Times New Roman" panose="02020603050405020304" pitchFamily="18" charset="0"/>
                <a:cs typeface="Times New Roman" panose="02020603050405020304" pitchFamily="18" charset="0"/>
                <a:hlinkClick r:id="rId6"/>
              </a:rPr>
              <a:t> Link</a:t>
            </a:r>
            <a:endPar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342900" indent="-342900" algn="l">
              <a:buFont typeface="Arial" panose="020B0604020202020204" pitchFamily="34" charset="0"/>
              <a:buChar char="•"/>
            </a:pP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编解码器学习：</a:t>
            </a:r>
            <a:r>
              <a:rPr lang="en-US" altLang="zh-CN" sz="2400" b="0" i="0" u="none" strike="noStrike" dirty="0">
                <a:solidFill>
                  <a:srgbClr val="006699"/>
                </a:solidFill>
                <a:effectLst/>
                <a:latin typeface="Times New Roman" panose="02020603050405020304" pitchFamily="18" charset="0"/>
                <a:cs typeface="Times New Roman" panose="02020603050405020304" pitchFamily="18" charset="0"/>
                <a:hlinkClick r:id="rId7"/>
              </a:rPr>
              <a:t>Jack </a:t>
            </a:r>
            <a:r>
              <a:rPr lang="en-US" altLang="zh-CN" sz="2400" b="0" i="0" u="none" strike="noStrike" dirty="0" err="1">
                <a:solidFill>
                  <a:srgbClr val="006699"/>
                </a:solidFill>
                <a:effectLst/>
                <a:latin typeface="Times New Roman" panose="02020603050405020304" pitchFamily="18" charset="0"/>
                <a:cs typeface="Times New Roman" panose="02020603050405020304" pitchFamily="18" charset="0"/>
                <a:hlinkClick r:id="rId7"/>
              </a:rPr>
              <a:t>Kosaian</a:t>
            </a:r>
            <a:r>
              <a:rPr lang="en-US" altLang="zh-CN" sz="2400" b="0" i="0" dirty="0">
                <a:solidFill>
                  <a:srgbClr val="333333"/>
                </a:solidFill>
                <a:effectLst/>
                <a:latin typeface="Times New Roman" panose="02020603050405020304" pitchFamily="18" charset="0"/>
                <a:cs typeface="Times New Roman" panose="02020603050405020304" pitchFamily="18" charset="0"/>
              </a:rPr>
              <a:t>; </a:t>
            </a:r>
            <a:r>
              <a:rPr lang="en-US" altLang="zh-CN" sz="2400" b="0" i="0" u="none" strike="noStrike" dirty="0">
                <a:solidFill>
                  <a:srgbClr val="006699"/>
                </a:solidFill>
                <a:effectLst/>
                <a:latin typeface="Times New Roman" panose="02020603050405020304" pitchFamily="18" charset="0"/>
                <a:cs typeface="Times New Roman" panose="02020603050405020304" pitchFamily="18" charset="0"/>
                <a:hlinkClick r:id="rId8"/>
              </a:rPr>
              <a:t>K. V. Rashmi</a:t>
            </a:r>
            <a:r>
              <a:rPr lang="en-US" altLang="zh-CN" sz="2400" b="0" i="0" dirty="0">
                <a:solidFill>
                  <a:srgbClr val="333333"/>
                </a:solidFill>
                <a:effectLst/>
                <a:latin typeface="Times New Roman" panose="02020603050405020304" pitchFamily="18" charset="0"/>
                <a:cs typeface="Times New Roman" panose="02020603050405020304" pitchFamily="18" charset="0"/>
              </a:rPr>
              <a:t>; </a:t>
            </a:r>
            <a:r>
              <a:rPr lang="en-US" altLang="zh-CN" sz="2400" b="0" i="0" u="sng" dirty="0">
                <a:solidFill>
                  <a:srgbClr val="17445A"/>
                </a:solidFill>
                <a:effectLst/>
                <a:latin typeface="Times New Roman" panose="02020603050405020304" pitchFamily="18" charset="0"/>
                <a:cs typeface="Times New Roman" panose="02020603050405020304" pitchFamily="18" charset="0"/>
                <a:hlinkClick r:id="rId9"/>
              </a:rPr>
              <a:t>Shivaram Venkataraman</a:t>
            </a:r>
            <a:r>
              <a:rPr lang="en-US" altLang="zh-CN" sz="2400" b="0" i="0" u="sng" dirty="0">
                <a:solidFill>
                  <a:srgbClr val="17445A"/>
                </a:solidFill>
                <a:effectLst/>
                <a:latin typeface="Times New Roman" panose="02020603050405020304" pitchFamily="18" charset="0"/>
                <a:cs typeface="Times New Roman" panose="02020603050405020304" pitchFamily="18" charset="0"/>
              </a:rPr>
              <a:t> CMU </a:t>
            </a:r>
            <a:r>
              <a:rPr lang="en-US" altLang="zh-CN" sz="2400" b="0" i="0" u="sng" dirty="0">
                <a:solidFill>
                  <a:srgbClr val="23527C"/>
                </a:solidFill>
                <a:effectLst/>
                <a:latin typeface="Times New Roman" panose="02020603050405020304" pitchFamily="18" charset="0"/>
                <a:cs typeface="Times New Roman" panose="02020603050405020304" pitchFamily="18" charset="0"/>
                <a:hlinkClick r:id="rId10"/>
              </a:rPr>
              <a:t>Parallel Data Lab (PDL)</a:t>
            </a:r>
            <a:br>
              <a:rPr lang="en-US" altLang="zh-CN" sz="2400" dirty="0"/>
            </a:br>
            <a:endPar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56168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Expression to Evaluate</a:t>
            </a:r>
            <a:endParaRPr kumimoji="0" lang="zh-CN" altLang="en-US"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5"/>
          <a:stretch>
            <a:fillRect/>
          </a:stretch>
        </p:blipFill>
        <p:spPr>
          <a:xfrm>
            <a:off x="4225406" y="3030056"/>
            <a:ext cx="3304318" cy="627942"/>
          </a:xfrm>
          <a:prstGeom prst="rect">
            <a:avLst/>
          </a:prstGeom>
        </p:spPr>
      </p:pic>
      <p:sp>
        <p:nvSpPr>
          <p:cNvPr id="13" name="文本框 12"/>
          <p:cNvSpPr txBox="1"/>
          <p:nvPr/>
        </p:nvSpPr>
        <p:spPr>
          <a:xfrm>
            <a:off x="1711640" y="2225356"/>
            <a:ext cx="8440065" cy="46166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模型准确度的评估：</a:t>
            </a:r>
          </a:p>
        </p:txBody>
      </p:sp>
      <p:sp>
        <p:nvSpPr>
          <p:cNvPr id="15" name="文本框 14"/>
          <p:cNvSpPr txBox="1"/>
          <p:nvPr/>
        </p:nvSpPr>
        <p:spPr>
          <a:xfrm>
            <a:off x="1711640" y="4019688"/>
            <a:ext cx="8440065" cy="120032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存在问题：</a:t>
            </a:r>
            <a:endPar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表意不明确：何为 </a:t>
            </a:r>
            <a:r>
              <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Available accuracy</a:t>
            </a: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不适用于实际情景：</a:t>
            </a:r>
            <a:r>
              <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f</a:t>
            </a: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通常是固定的</a:t>
            </a:r>
            <a:endPar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0"/>
            <a:ext cx="12192001" cy="6858000"/>
          </a:xfrm>
          <a:prstGeom prst="rect">
            <a:avLst/>
          </a:pr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2" name="图形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8965" y="478330"/>
            <a:ext cx="1897886" cy="477853"/>
          </a:xfrm>
          <a:prstGeom prst="rect">
            <a:avLst/>
          </a:prstGeom>
        </p:spPr>
      </p:pic>
      <p:sp>
        <p:nvSpPr>
          <p:cNvPr id="3" name="文本框 2"/>
          <p:cNvSpPr txBox="1"/>
          <p:nvPr/>
        </p:nvSpPr>
        <p:spPr>
          <a:xfrm>
            <a:off x="1045029" y="1300474"/>
            <a:ext cx="56168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Expression to Evaluate</a:t>
            </a:r>
            <a:endParaRPr kumimoji="0" lang="zh-CN" altLang="en-US" sz="36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nvGrpSpPr>
          <p:cNvPr id="8" name="组合 7"/>
          <p:cNvGrpSpPr/>
          <p:nvPr/>
        </p:nvGrpSpPr>
        <p:grpSpPr>
          <a:xfrm>
            <a:off x="-1" y="6737350"/>
            <a:ext cx="12192001" cy="120650"/>
            <a:chOff x="3276600" y="3558477"/>
            <a:chExt cx="5608638" cy="101456"/>
          </a:xfrm>
        </p:grpSpPr>
        <p:sp>
          <p:nvSpPr>
            <p:cNvPr id="9" name="矩形 8"/>
            <p:cNvSpPr/>
            <p:nvPr/>
          </p:nvSpPr>
          <p:spPr>
            <a:xfrm>
              <a:off x="3276600" y="3558477"/>
              <a:ext cx="1574800" cy="101456"/>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4851400" y="3558477"/>
              <a:ext cx="4033838" cy="101456"/>
            </a:xfrm>
            <a:prstGeom prst="rect">
              <a:avLst/>
            </a:prstGeom>
            <a:solidFill>
              <a:srgbClr val="DD7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矩形 13"/>
          <p:cNvSpPr/>
          <p:nvPr/>
        </p:nvSpPr>
        <p:spPr>
          <a:xfrm>
            <a:off x="1159050" y="-211074"/>
            <a:ext cx="21600" cy="1440000"/>
          </a:xfrm>
          <a:prstGeom prst="rect">
            <a:avLst/>
          </a:prstGeom>
          <a:solidFill>
            <a:srgbClr val="173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1711640" y="2225356"/>
            <a:ext cx="8440065" cy="193899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zh-CN" altLang="en-US" sz="2400" b="1" dirty="0">
                <a:solidFill>
                  <a:srgbClr val="173E42"/>
                </a:solidFill>
                <a:latin typeface="仿宋" panose="02010609060101010101" pitchFamily="49" charset="-122"/>
                <a:ea typeface="仿宋" panose="02010609060101010101" pitchFamily="49" charset="-122"/>
              </a:rPr>
              <a:t>本项工作的模型评估标准</a:t>
            </a: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a:t>
            </a:r>
            <a:endPar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endParaRPr>
          </a:p>
          <a:p>
            <a:pPr marL="342900" indent="-342900">
              <a:buFont typeface="Arial" panose="020B0604020202020204" pitchFamily="34" charset="0"/>
              <a:buChar char="•"/>
              <a:defRPr/>
            </a:pPr>
            <a:r>
              <a:rPr lang="zh-CN" altLang="en-US" sz="2400" b="1" dirty="0">
                <a:solidFill>
                  <a:srgbClr val="173E42"/>
                </a:solidFill>
                <a:latin typeface="仿宋" panose="02010609060101010101" pitchFamily="49" charset="-122"/>
                <a:ea typeface="仿宋" panose="02010609060101010101" pitchFamily="49" charset="-122"/>
              </a:rPr>
              <a:t>横向</a:t>
            </a: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评估：在</a:t>
            </a:r>
            <a:r>
              <a:rPr kumimoji="0" lang="en-US" altLang="zh-CN"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k</a:t>
            </a:r>
            <a:r>
              <a:rPr kumimoji="0" lang="zh-CN" altLang="en-US" sz="2400" b="1" i="0" u="none" strike="noStrike" kern="1200" cap="none" spc="0" normalizeH="0" baseline="0" noProof="0" dirty="0">
                <a:ln>
                  <a:noFill/>
                </a:ln>
                <a:solidFill>
                  <a:srgbClr val="173E42"/>
                </a:solidFill>
                <a:effectLst/>
                <a:uLnTx/>
                <a:uFillTx/>
                <a:latin typeface="仿宋" panose="02010609060101010101" pitchFamily="49" charset="-122"/>
                <a:ea typeface="仿宋" panose="02010609060101010101" pitchFamily="49" charset="-122"/>
              </a:rPr>
              <a:t>（有效机器的最低值）和</a:t>
            </a:r>
            <a:r>
              <a:rPr lang="en-US" altLang="zh-CN" sz="2400" b="1" dirty="0">
                <a:solidFill>
                  <a:srgbClr val="173E42"/>
                </a:solidFill>
                <a:latin typeface="仿宋" panose="02010609060101010101" pitchFamily="49" charset="-122"/>
                <a:ea typeface="仿宋" panose="02010609060101010101" pitchFamily="49" charset="-122"/>
              </a:rPr>
              <a:t>r</a:t>
            </a:r>
            <a:r>
              <a:rPr lang="zh-CN" altLang="en-US" sz="2400" b="1" dirty="0">
                <a:solidFill>
                  <a:srgbClr val="173E42"/>
                </a:solidFill>
                <a:latin typeface="仿宋" panose="02010609060101010101" pitchFamily="49" charset="-122"/>
                <a:ea typeface="仿宋" panose="02010609060101010101" pitchFamily="49" charset="-122"/>
              </a:rPr>
              <a:t>（冗余机器数量）确定的情况下，模型的准确度。</a:t>
            </a:r>
            <a:endParaRPr lang="en-US" altLang="zh-CN" sz="2400" b="1" dirty="0">
              <a:solidFill>
                <a:srgbClr val="173E42"/>
              </a:solidFill>
              <a:latin typeface="仿宋" panose="02010609060101010101" pitchFamily="49" charset="-122"/>
              <a:ea typeface="仿宋" panose="02010609060101010101" pitchFamily="49" charset="-122"/>
            </a:endParaRPr>
          </a:p>
          <a:p>
            <a:pPr marL="342900" indent="-342900">
              <a:buFont typeface="Arial" panose="020B0604020202020204" pitchFamily="34" charset="0"/>
              <a:buChar char="•"/>
              <a:defRPr/>
            </a:pPr>
            <a:r>
              <a:rPr lang="zh-CN" altLang="en-US" sz="2400" b="1" dirty="0">
                <a:solidFill>
                  <a:srgbClr val="173E42"/>
                </a:solidFill>
                <a:latin typeface="仿宋" panose="02010609060101010101" pitchFamily="49" charset="-122"/>
                <a:ea typeface="仿宋" panose="02010609060101010101" pitchFamily="49" charset="-122"/>
              </a:rPr>
              <a:t>总体目标：达成更高的</a:t>
            </a:r>
            <a:r>
              <a:rPr lang="en-US" altLang="zh-CN" sz="2400" b="1" dirty="0">
                <a:solidFill>
                  <a:srgbClr val="173E42"/>
                </a:solidFill>
                <a:latin typeface="仿宋" panose="02010609060101010101" pitchFamily="49" charset="-122"/>
                <a:ea typeface="仿宋" panose="02010609060101010101" pitchFamily="49" charset="-122"/>
              </a:rPr>
              <a:t>k</a:t>
            </a:r>
            <a:r>
              <a:rPr lang="zh-CN" altLang="en-US" sz="2400" b="1" dirty="0">
                <a:solidFill>
                  <a:srgbClr val="173E42"/>
                </a:solidFill>
                <a:latin typeface="仿宋" panose="02010609060101010101" pitchFamily="49" charset="-122"/>
                <a:ea typeface="仿宋" panose="02010609060101010101" pitchFamily="49" charset="-122"/>
              </a:rPr>
              <a:t>（分布程度更高）和较低的</a:t>
            </a:r>
            <a:r>
              <a:rPr lang="en-US" altLang="zh-CN" sz="2400" b="1" dirty="0">
                <a:solidFill>
                  <a:srgbClr val="173E42"/>
                </a:solidFill>
                <a:latin typeface="仿宋" panose="02010609060101010101" pitchFamily="49" charset="-122"/>
                <a:ea typeface="仿宋" panose="02010609060101010101" pitchFamily="49" charset="-122"/>
              </a:rPr>
              <a:t>r</a:t>
            </a:r>
            <a:r>
              <a:rPr lang="zh-CN" altLang="en-US" sz="2400" b="1" dirty="0">
                <a:solidFill>
                  <a:srgbClr val="173E42"/>
                </a:solidFill>
                <a:latin typeface="仿宋" panose="02010609060101010101" pitchFamily="49" charset="-122"/>
                <a:ea typeface="仿宋" panose="02010609060101010101" pitchFamily="49" charset="-122"/>
              </a:rPr>
              <a:t>（需要的冗余机器更少）</a:t>
            </a:r>
            <a:endParaRPr lang="en-US" altLang="zh-CN" sz="2400" b="1" dirty="0">
              <a:solidFill>
                <a:srgbClr val="173E42"/>
              </a:solidFill>
              <a:latin typeface="仿宋" panose="02010609060101010101" pitchFamily="49" charset="-122"/>
              <a:ea typeface="仿宋"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16837"/>
            <a:ext cx="12192000" cy="6891675"/>
          </a:xfrm>
          <a:prstGeom prst="rect">
            <a:avLst/>
          </a:prstGeom>
          <a:gradFill>
            <a:gsLst>
              <a:gs pos="0">
                <a:srgbClr val="5BB4B2">
                  <a:alpha val="60000"/>
                </a:srgbClr>
              </a:gs>
              <a:gs pos="100000">
                <a:srgbClr val="5BB4B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矩形 9"/>
          <p:cNvSpPr/>
          <p:nvPr/>
        </p:nvSpPr>
        <p:spPr>
          <a:xfrm>
            <a:off x="889000" y="2190346"/>
            <a:ext cx="10414000" cy="33890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p:nvSpPr>
        <p:spPr>
          <a:xfrm rot="5400000">
            <a:off x="3493200" y="2122805"/>
            <a:ext cx="216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文本框 6"/>
          <p:cNvSpPr txBox="1"/>
          <p:nvPr/>
        </p:nvSpPr>
        <p:spPr>
          <a:xfrm>
            <a:off x="9043030" y="2536076"/>
            <a:ext cx="1980029"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02</a:t>
            </a:r>
          </a:p>
        </p:txBody>
      </p:sp>
      <p:sp>
        <p:nvSpPr>
          <p:cNvPr id="8" name="文本框 7"/>
          <p:cNvSpPr txBox="1"/>
          <p:nvPr/>
        </p:nvSpPr>
        <p:spPr>
          <a:xfrm>
            <a:off x="5516957" y="4203792"/>
            <a:ext cx="5421085" cy="76944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rPr>
              <a:t>Related Work</a:t>
            </a:r>
            <a:endParaRPr kumimoji="0" lang="zh-CN" altLang="en-US" sz="44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pic>
        <p:nvPicPr>
          <p:cNvPr id="14" name="图形 1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3250" y="3042016"/>
            <a:ext cx="3978363" cy="100167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Q3NjQxYmZmN2ZkODIxYWNiNTEzMzQyMTZmNzQ1MmM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22</TotalTime>
  <Words>754</Words>
  <Application>Microsoft Office PowerPoint</Application>
  <PresentationFormat>宽屏</PresentationFormat>
  <Paragraphs>101</Paragraphs>
  <Slides>19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等线</vt:lpstr>
      <vt:lpstr>仿宋</vt:lpstr>
      <vt:lpstr>思源黑体 CN Normal</vt:lpstr>
      <vt:lpstr>Times New Roman</vt:lpstr>
      <vt:lpstr>等线 Light</vt:lpstr>
      <vt:lpstr>思源黑体 CN Heavy</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 莉雅</dc:creator>
  <cp:lastModifiedBy>Haoyu Wang</cp:lastModifiedBy>
  <cp:revision>100</cp:revision>
  <dcterms:created xsi:type="dcterms:W3CDTF">2021-04-27T16:56:00Z</dcterms:created>
  <dcterms:modified xsi:type="dcterms:W3CDTF">2023-12-07T05:49:34Z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9E24C2350B1E423FB2352147F8504C75_12</vt:lpwstr>
  </property>
  <property fmtid="{D5CDD505-2E9C-101B-9397-08002B2CF9AE}" pid="3" name="KSOProductBuildVer">
    <vt:lpwstr>2052-12.1.0.15990</vt:lpwstr>
  </property>
</Properties>
</file>